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57" r:id="rId4"/>
    <p:sldId id="258" r:id="rId5"/>
    <p:sldId id="256" r:id="rId6"/>
    <p:sldId id="259" r:id="rId7"/>
    <p:sldId id="278" r:id="rId8"/>
    <p:sldId id="262" r:id="rId9"/>
    <p:sldId id="270" r:id="rId10"/>
    <p:sldId id="279" r:id="rId11"/>
    <p:sldId id="263" r:id="rId12"/>
    <p:sldId id="271" r:id="rId13"/>
    <p:sldId id="280" r:id="rId14"/>
    <p:sldId id="264" r:id="rId15"/>
    <p:sldId id="272" r:id="rId16"/>
    <p:sldId id="266" r:id="rId17"/>
    <p:sldId id="273" r:id="rId18"/>
    <p:sldId id="282" r:id="rId19"/>
    <p:sldId id="265" r:id="rId20"/>
    <p:sldId id="274" r:id="rId21"/>
    <p:sldId id="281" r:id="rId22"/>
    <p:sldId id="267" r:id="rId23"/>
    <p:sldId id="275" r:id="rId24"/>
    <p:sldId id="268" r:id="rId25"/>
    <p:sldId id="276" r:id="rId26"/>
    <p:sldId id="269" r:id="rId27"/>
    <p:sldId id="277" r:id="rId28"/>
    <p:sldId id="283" r:id="rId29"/>
  </p:sldIdLst>
  <p:sldSz cx="9906000" cy="6858000" type="A4"/>
  <p:notesSz cx="9144000" cy="6858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E9C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6162-7ABF-420E-B2F5-0169E47156A3}" type="datetimeFigureOut">
              <a:rPr lang="th-TH" smtClean="0"/>
              <a:t>09/10/65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93DD-8397-4709-B90A-02086653F5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9203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6162-7ABF-420E-B2F5-0169E47156A3}" type="datetimeFigureOut">
              <a:rPr lang="th-TH" smtClean="0"/>
              <a:t>09/10/65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93DD-8397-4709-B90A-02086653F5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11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6162-7ABF-420E-B2F5-0169E47156A3}" type="datetimeFigureOut">
              <a:rPr lang="th-TH" smtClean="0"/>
              <a:t>09/10/65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93DD-8397-4709-B90A-02086653F5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8788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6162-7ABF-420E-B2F5-0169E47156A3}" type="datetimeFigureOut">
              <a:rPr lang="th-TH" smtClean="0"/>
              <a:t>09/10/65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93DD-8397-4709-B90A-02086653F5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552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6162-7ABF-420E-B2F5-0169E47156A3}" type="datetimeFigureOut">
              <a:rPr lang="th-TH" smtClean="0"/>
              <a:t>09/10/65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93DD-8397-4709-B90A-02086653F5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310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6162-7ABF-420E-B2F5-0169E47156A3}" type="datetimeFigureOut">
              <a:rPr lang="th-TH" smtClean="0"/>
              <a:t>09/10/65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93DD-8397-4709-B90A-02086653F5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51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6162-7ABF-420E-B2F5-0169E47156A3}" type="datetimeFigureOut">
              <a:rPr lang="th-TH" smtClean="0"/>
              <a:t>09/10/65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93DD-8397-4709-B90A-02086653F5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203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6162-7ABF-420E-B2F5-0169E47156A3}" type="datetimeFigureOut">
              <a:rPr lang="th-TH" smtClean="0"/>
              <a:t>09/10/65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93DD-8397-4709-B90A-02086653F5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3451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6162-7ABF-420E-B2F5-0169E47156A3}" type="datetimeFigureOut">
              <a:rPr lang="th-TH" smtClean="0"/>
              <a:t>09/10/65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93DD-8397-4709-B90A-02086653F5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1940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6162-7ABF-420E-B2F5-0169E47156A3}" type="datetimeFigureOut">
              <a:rPr lang="th-TH" smtClean="0"/>
              <a:t>09/10/65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93DD-8397-4709-B90A-02086653F5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624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6162-7ABF-420E-B2F5-0169E47156A3}" type="datetimeFigureOut">
              <a:rPr lang="th-TH" smtClean="0"/>
              <a:t>09/10/65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93DD-8397-4709-B90A-02086653F5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2210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46162-7ABF-420E-B2F5-0169E47156A3}" type="datetimeFigureOut">
              <a:rPr lang="th-TH" smtClean="0"/>
              <a:t>09/10/65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93DD-8397-4709-B90A-02086653F5D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536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0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m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3455207" y="4668864"/>
            <a:ext cx="5591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solidFill>
                  <a:srgbClr val="66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ผู้ว่าจ้าง </a:t>
            </a:r>
            <a:r>
              <a:rPr lang="en-US" sz="1800" b="1" dirty="0" smtClean="0">
                <a:solidFill>
                  <a:srgbClr val="66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: </a:t>
            </a:r>
            <a:r>
              <a:rPr lang="th-TH" sz="1800" dirty="0" smtClean="0">
                <a:solidFill>
                  <a:srgbClr val="66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นายชลธี ยังตรง ผู้ว่าราชการจังหวัดยโสธร</a:t>
            </a:r>
          </a:p>
          <a:p>
            <a:r>
              <a:rPr lang="th-TH" sz="1800" b="1" dirty="0" smtClean="0">
                <a:solidFill>
                  <a:srgbClr val="66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ผู้รับจ้าง </a:t>
            </a:r>
            <a:r>
              <a:rPr lang="en-US" sz="1800" b="1" dirty="0" smtClean="0">
                <a:solidFill>
                  <a:srgbClr val="66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:</a:t>
            </a:r>
            <a:r>
              <a:rPr lang="th-TH" sz="1800" b="1" dirty="0" smtClean="0">
                <a:solidFill>
                  <a:srgbClr val="66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1800" dirty="0" smtClean="0">
                <a:solidFill>
                  <a:srgbClr val="6600CC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ห้างหุ้นส่วนจำกัดยโสธรร่มเย็น โดยนายเสถียรพงศ์ ภูคำ หุ้นส่วนผู้จัดการ </a:t>
            </a:r>
          </a:p>
        </p:txBody>
      </p:sp>
      <p:pic>
        <p:nvPicPr>
          <p:cNvPr id="5" name="รูปภาพ 4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1" r="22201"/>
          <a:stretch/>
        </p:blipFill>
        <p:spPr>
          <a:xfrm>
            <a:off x="130630" y="130628"/>
            <a:ext cx="4322618" cy="4172293"/>
          </a:xfrm>
          <a:prstGeom prst="ellipse">
            <a:avLst/>
          </a:prstGeom>
        </p:spPr>
      </p:pic>
      <p:sp>
        <p:nvSpPr>
          <p:cNvPr id="6" name="แผนผังลำดับงาน: หน่วงเวลา 5"/>
          <p:cNvSpPr/>
          <p:nvPr/>
        </p:nvSpPr>
        <p:spPr>
          <a:xfrm flipH="1">
            <a:off x="3125337" y="2724041"/>
            <a:ext cx="1327910" cy="118555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3455207" y="2855151"/>
            <a:ext cx="494558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h-TH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 Light" pitchFamily="2" charset="-34"/>
                <a:cs typeface="Kanit Light" pitchFamily="2" charset="-34"/>
              </a:rPr>
              <a:t>การดำเนินงาน ณ ปัจจุบัน 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 Light" pitchFamily="2" charset="-34"/>
                <a:cs typeface="Kanit Light" pitchFamily="2" charset="-34"/>
              </a:rPr>
              <a:t>:</a:t>
            </a:r>
            <a:endParaRPr lang="th-TH" sz="1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 Light" pitchFamily="2" charset="-34"/>
              <a:cs typeface="Kanit Light" pitchFamily="2" charset="-34"/>
            </a:endParaRPr>
          </a:p>
          <a:p>
            <a:r>
              <a:rPr lang="th-TH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 Light" pitchFamily="2" charset="-34"/>
                <a:cs typeface="Kanit Light" pitchFamily="2" charset="-34"/>
              </a:rPr>
              <a:t>โครงการปรับปรุงห้องสมุดประซาซน “เฉลิมราชกุมารี'' </a:t>
            </a:r>
          </a:p>
          <a:p>
            <a:r>
              <a:rPr lang="th-TH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 Light" pitchFamily="2" charset="-34"/>
                <a:cs typeface="Kanit Light" pitchFamily="2" charset="-34"/>
              </a:rPr>
              <a:t>จังหวัดยโสธร</a:t>
            </a:r>
            <a:endParaRPr lang="th-TH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4186472" y="3756313"/>
            <a:ext cx="3261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สัญญาเลขที่  </a:t>
            </a:r>
            <a:r>
              <a:rPr lang="th-TH" sz="18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1/2565</a:t>
            </a:r>
          </a:p>
          <a:p>
            <a:r>
              <a:rPr lang="th-TH" sz="1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วันเริ่มสัญญา </a:t>
            </a:r>
            <a:r>
              <a:rPr lang="en-US" sz="1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1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มิถุนายน 2565</a:t>
            </a:r>
          </a:p>
          <a:p>
            <a:r>
              <a:rPr lang="th-TH" sz="1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วันสิ้นสุดสัญญา </a:t>
            </a:r>
            <a:r>
              <a:rPr lang="en-US" sz="1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1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26 ตุลาคม 2565</a:t>
            </a: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5924148" y="5488472"/>
            <a:ext cx="3261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สรุปรายงาน </a:t>
            </a:r>
            <a:r>
              <a:rPr lang="en-US" sz="1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1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th-TH" sz="18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ตุลาคม 2565</a:t>
            </a:r>
          </a:p>
          <a:p>
            <a:pPr algn="r"/>
            <a:r>
              <a:rPr lang="th-TH" sz="1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 </a:t>
            </a:r>
            <a:r>
              <a:rPr lang="en-US" sz="1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1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นายบรรลุ  ทองเข็ม</a:t>
            </a:r>
            <a:br>
              <a:rPr lang="th-TH" sz="18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ครูชำนาญการพิเศษ</a:t>
            </a:r>
          </a:p>
          <a:p>
            <a:pPr algn="r"/>
            <a:r>
              <a:rPr lang="th-TH" sz="18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ผู้ควบคุมงานก่อสร้าง</a:t>
            </a:r>
          </a:p>
        </p:txBody>
      </p:sp>
    </p:spTree>
    <p:extLst>
      <p:ext uri="{BB962C8B-B14F-4D97-AF65-F5344CB8AC3E}">
        <p14:creationId xmlns:p14="http://schemas.microsoft.com/office/powerpoint/2010/main" val="1501115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20550" y="509726"/>
            <a:ext cx="2958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ห้องวัฒนธรรม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</a:t>
            </a:r>
            <a:r>
              <a:rPr lang="en-US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9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 ตุลาคม 2565</a:t>
            </a:r>
          </a:p>
        </p:txBody>
      </p:sp>
      <p:sp>
        <p:nvSpPr>
          <p:cNvPr id="7" name="วงรี 6"/>
          <p:cNvSpPr/>
          <p:nvPr/>
        </p:nvSpPr>
        <p:spPr>
          <a:xfrm>
            <a:off x="8971878" y="139849"/>
            <a:ext cx="837303" cy="559398"/>
          </a:xfrm>
          <a:prstGeom prst="ellipse">
            <a:avLst/>
          </a:prstGeom>
          <a:solidFill>
            <a:srgbClr val="66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th-TH" dirty="0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50" y="1601630"/>
            <a:ext cx="7788536" cy="4382763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r="25177"/>
          <a:stretch/>
        </p:blipFill>
        <p:spPr>
          <a:xfrm>
            <a:off x="5518672" y="2818503"/>
            <a:ext cx="4103519" cy="3763407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482087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5"/>
          <a:stretch/>
        </p:blipFill>
        <p:spPr>
          <a:xfrm>
            <a:off x="0" y="1568677"/>
            <a:ext cx="5208768" cy="4263028"/>
          </a:xfrm>
          <a:prstGeom prst="rect">
            <a:avLst/>
          </a:prstGeom>
        </p:spPr>
      </p:pic>
      <p:sp>
        <p:nvSpPr>
          <p:cNvPr id="9" name="กล่องข้อความ 8"/>
          <p:cNvSpPr txBox="1"/>
          <p:nvPr/>
        </p:nvSpPr>
        <p:spPr>
          <a:xfrm>
            <a:off x="5208768" y="4927604"/>
            <a:ext cx="415912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5.1 งานบุผนัง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5.2 งานติดตั้งฝ้าเพดาน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5.3 งานขัดเคลือบลง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WAX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พื้นหินขัดเดิม : รอดำเนินการ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5.4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งานเดินสายไฟพร้อมติดตั้งดวงโคมอุปกรณ์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รอดำเนินการ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5.5 งานทาสี : รอดำเนินการ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208768" y="4610936"/>
            <a:ext cx="3643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รายการก่อสร้าง-ผลการดำเนินงาน</a:t>
            </a: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573799" y="766066"/>
            <a:ext cx="33450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5. งานห้องโถงประวัติเมืองยโสธร</a:t>
            </a:r>
            <a:endParaRPr lang="th-TH" sz="1600" b="1" dirty="0">
              <a:solidFill>
                <a:srgbClr val="7030A0"/>
              </a:solidFill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6767527" y="3907382"/>
            <a:ext cx="278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ทัศนียภาพห้องห้องโถงประวัติเมืองยโสธร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 descr="การคลิปหน้าจ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68" y="1104620"/>
            <a:ext cx="4243989" cy="2802762"/>
          </a:xfrm>
          <a:prstGeom prst="rect">
            <a:avLst/>
          </a:prstGeom>
        </p:spPr>
      </p:pic>
      <p:sp>
        <p:nvSpPr>
          <p:cNvPr id="8" name="วงรี 7"/>
          <p:cNvSpPr/>
          <p:nvPr/>
        </p:nvSpPr>
        <p:spPr>
          <a:xfrm>
            <a:off x="8645706" y="222405"/>
            <a:ext cx="826546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06713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42066" y="696726"/>
            <a:ext cx="247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ห้อง</a:t>
            </a:r>
            <a:r>
              <a:rPr lang="th-TH" sz="1600" b="1" dirty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โถงประวัติเมืองยโสธร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</a:t>
            </a:r>
            <a:r>
              <a:rPr lang="en-US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 9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 ตุลาคม 2565</a:t>
            </a:r>
          </a:p>
        </p:txBody>
      </p:sp>
      <p:sp>
        <p:nvSpPr>
          <p:cNvPr id="7" name="วงรี 6"/>
          <p:cNvSpPr/>
          <p:nvPr/>
        </p:nvSpPr>
        <p:spPr>
          <a:xfrm>
            <a:off x="9010267" y="139849"/>
            <a:ext cx="798914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</a:t>
            </a:r>
            <a:endParaRPr lang="th-TH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6" y="1688064"/>
            <a:ext cx="8218842" cy="4624905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94" y="859588"/>
            <a:ext cx="4518084" cy="2542415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363561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9" y="1496194"/>
            <a:ext cx="9004150" cy="5066813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505609" y="665197"/>
            <a:ext cx="247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ห้อง</a:t>
            </a:r>
            <a:r>
              <a:rPr lang="th-TH" sz="1600" b="1" dirty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โถงประวัติเมืองยโสธร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</a:t>
            </a:r>
            <a:r>
              <a:rPr lang="en-US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9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 ตุลาคม 2565</a:t>
            </a:r>
          </a:p>
        </p:txBody>
      </p:sp>
      <p:sp>
        <p:nvSpPr>
          <p:cNvPr id="6" name="วงรี 5"/>
          <p:cNvSpPr/>
          <p:nvPr/>
        </p:nvSpPr>
        <p:spPr>
          <a:xfrm>
            <a:off x="8993393" y="139849"/>
            <a:ext cx="815788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13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2703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กล่องข้อความ 8"/>
          <p:cNvSpPr txBox="1"/>
          <p:nvPr/>
        </p:nvSpPr>
        <p:spPr>
          <a:xfrm>
            <a:off x="5152102" y="5528346"/>
            <a:ext cx="379574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6.1 งานติดตั้งฉาก-ระแนงกั้น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6.2 งานติดตั้งที่นั่งเบาะนั่งหนังเทียม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50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6.3 งานติดตั้งโต๊ะคอมพิวเตอร์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70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304465" y="5156635"/>
            <a:ext cx="3643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รายการก่อสร้าง-ผลการดำเนินงาน</a:t>
            </a: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573799" y="426037"/>
            <a:ext cx="33450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6. งานมุมคอมพิวเตอร์</a:t>
            </a:r>
            <a:endParaRPr lang="th-TH" sz="1600" b="1" dirty="0">
              <a:solidFill>
                <a:srgbClr val="7030A0"/>
              </a:solidFill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6164567" y="4296882"/>
            <a:ext cx="278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ทัศนียภาพมุมคอมพิวเตอร์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38" y="764590"/>
            <a:ext cx="7863408" cy="3558317"/>
          </a:xfrm>
          <a:prstGeom prst="rect">
            <a:avLst/>
          </a:prstGeom>
        </p:spPr>
      </p:pic>
      <p:pic>
        <p:nvPicPr>
          <p:cNvPr id="3" name="รูปภาพ 2" descr="การคลิปหน้าจอ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39" y="4481548"/>
            <a:ext cx="4067664" cy="1952898"/>
          </a:xfrm>
          <a:prstGeom prst="rect">
            <a:avLst/>
          </a:prstGeom>
        </p:spPr>
      </p:pic>
      <p:sp>
        <p:nvSpPr>
          <p:cNvPr id="12" name="วงรี 11"/>
          <p:cNvSpPr/>
          <p:nvPr/>
        </p:nvSpPr>
        <p:spPr>
          <a:xfrm>
            <a:off x="9010267" y="139849"/>
            <a:ext cx="798914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14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70260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20549" y="379290"/>
            <a:ext cx="2958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ห้องมุมคอมพิวเตอร์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1</a:t>
            </a:r>
            <a:r>
              <a:rPr lang="en-US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9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 กันยายน 2565</a:t>
            </a:r>
          </a:p>
        </p:txBody>
      </p:sp>
      <p:sp>
        <p:nvSpPr>
          <p:cNvPr id="8" name="วงรี 7"/>
          <p:cNvSpPr/>
          <p:nvPr/>
        </p:nvSpPr>
        <p:spPr>
          <a:xfrm>
            <a:off x="9010267" y="139849"/>
            <a:ext cx="798914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86" y="599707"/>
            <a:ext cx="6279248" cy="4563964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13"/>
          <a:stretch/>
        </p:blipFill>
        <p:spPr>
          <a:xfrm>
            <a:off x="444927" y="3625327"/>
            <a:ext cx="3815100" cy="2870522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814249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กล่องข้อความ 8"/>
          <p:cNvSpPr txBox="1"/>
          <p:nvPr/>
        </p:nvSpPr>
        <p:spPr>
          <a:xfrm>
            <a:off x="2441916" y="4711060"/>
            <a:ext cx="415912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7.1 งานติดตั้ง ชั้นวางของเล่นทรงกลมและโซฟา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7.2 งานติดตั้ง ตู้วางหนังสือการ์ตูน ๑๖ ช่อง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60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7.3 งานติดตั้งโซฟารูปตัว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80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7.4 งานติดตั้งชั้นวางของรูปหกเหลี่ยม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80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7.5 งานติดตั้งชั้นลอยวางของเล่น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80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7.6 งานติดตั้ง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WALL PAPER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ผนังลายการ์ตูน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รอดำเนินการ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7.7 งานติดตั้งวัสดุปูพื้น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รอดำเนินการ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589175" y="4411710"/>
            <a:ext cx="3643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รายการก่อสร้าง-ผลการดำเนินงาน</a:t>
            </a: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491913" y="383929"/>
            <a:ext cx="33450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7. งานมุมเด็ก</a:t>
            </a:r>
            <a:endParaRPr lang="th-TH" sz="1600" b="1" dirty="0">
              <a:solidFill>
                <a:srgbClr val="7030A0"/>
              </a:solidFill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607294" y="4179696"/>
            <a:ext cx="1725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ทัศนียภาพมุมเด็ก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8" y="722484"/>
            <a:ext cx="6031819" cy="3472602"/>
          </a:xfrm>
          <a:prstGeom prst="rect">
            <a:avLst/>
          </a:prstGeom>
        </p:spPr>
      </p:pic>
      <p:pic>
        <p:nvPicPr>
          <p:cNvPr id="3" name="รูปภาพ 2" descr="การคลิปหน้าจอ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r="15217"/>
          <a:stretch/>
        </p:blipFill>
        <p:spPr>
          <a:xfrm>
            <a:off x="6748297" y="3694511"/>
            <a:ext cx="2832431" cy="2832431"/>
          </a:xfrm>
          <a:prstGeom prst="ellipse">
            <a:avLst/>
          </a:prstGeom>
        </p:spPr>
      </p:pic>
      <p:sp>
        <p:nvSpPr>
          <p:cNvPr id="12" name="วงรี 11"/>
          <p:cNvSpPr/>
          <p:nvPr/>
        </p:nvSpPr>
        <p:spPr>
          <a:xfrm>
            <a:off x="9010267" y="139849"/>
            <a:ext cx="798914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16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29711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720195" y="283748"/>
            <a:ext cx="2958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มุมเด็ก</a:t>
            </a:r>
            <a:endParaRPr lang="th-TH" sz="1600" b="1" dirty="0">
              <a:solidFill>
                <a:srgbClr val="7030A0"/>
              </a:solidFill>
              <a:latin typeface="Kanit Light" pitchFamily="2" charset="-34"/>
              <a:cs typeface="Kanit Light" pitchFamily="2" charset="-34"/>
            </a:endParaRP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</a:t>
            </a:r>
            <a:r>
              <a:rPr lang="en-US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9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 ตุลาคม 2565</a:t>
            </a:r>
          </a:p>
        </p:txBody>
      </p:sp>
      <p:sp>
        <p:nvSpPr>
          <p:cNvPr id="8" name="วงรี 7"/>
          <p:cNvSpPr/>
          <p:nvPr/>
        </p:nvSpPr>
        <p:spPr>
          <a:xfrm>
            <a:off x="9010267" y="139849"/>
            <a:ext cx="798914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17</a:t>
            </a:r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95" y="1280160"/>
            <a:ext cx="9004218" cy="506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18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437244" y="1175558"/>
            <a:ext cx="27386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มุมเด็ก</a:t>
            </a:r>
            <a:endParaRPr lang="th-TH" sz="1600" b="1" dirty="0">
              <a:solidFill>
                <a:srgbClr val="7030A0"/>
              </a:solidFill>
              <a:latin typeface="Kanit Light" pitchFamily="2" charset="-34"/>
              <a:cs typeface="Kanit Light" pitchFamily="2" charset="-34"/>
            </a:endParaRP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1</a:t>
            </a:r>
            <a:r>
              <a:rPr lang="en-US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9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 กันยายน 2565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44" y="3598686"/>
            <a:ext cx="5641663" cy="3022893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30" y="247426"/>
            <a:ext cx="5453288" cy="3173506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4" r="44914"/>
          <a:stretch/>
        </p:blipFill>
        <p:spPr>
          <a:xfrm>
            <a:off x="6411558" y="3598686"/>
            <a:ext cx="3151990" cy="3004220"/>
          </a:xfrm>
          <a:prstGeom prst="ellipse">
            <a:avLst/>
          </a:prstGeom>
        </p:spPr>
      </p:pic>
      <p:sp>
        <p:nvSpPr>
          <p:cNvPr id="11" name="วงรี 10"/>
          <p:cNvSpPr/>
          <p:nvPr/>
        </p:nvSpPr>
        <p:spPr>
          <a:xfrm>
            <a:off x="9010267" y="139849"/>
            <a:ext cx="798914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18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85859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กล่องข้อความ 8"/>
          <p:cNvSpPr txBox="1"/>
          <p:nvPr/>
        </p:nvSpPr>
        <p:spPr>
          <a:xfrm>
            <a:off x="4702498" y="5281794"/>
            <a:ext cx="415912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8.1 งานติดตั้งตู้วางหนังสือแบบสองหน้า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8.2 งานติดตั้งตู้วางหนังสือ (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1-02)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8.3 งานติดตั้งตู้วางหนังสือ (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1-03)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8.4 งานติดตั้งตู้วางหนังสือ (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1-04)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8.5 งานปูพื้นกระเบื้องยาง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90 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828217" y="5006931"/>
            <a:ext cx="3643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รายการก่อสร้าง-ผลการดำเนินงาน</a:t>
            </a: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1329062" y="5010638"/>
            <a:ext cx="167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ทัศนียภาพมุมหนังสือ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1329062" y="488249"/>
            <a:ext cx="17736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8. งานมุมหนังสือ</a:t>
            </a:r>
            <a:endParaRPr lang="th-TH" sz="1600" b="1" dirty="0">
              <a:solidFill>
                <a:srgbClr val="7030A0"/>
              </a:solidFill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3" name="รูปภาพ 2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62" y="826803"/>
            <a:ext cx="7532558" cy="4180128"/>
          </a:xfrm>
          <a:prstGeom prst="rect">
            <a:avLst/>
          </a:prstGeom>
        </p:spPr>
      </p:pic>
      <p:sp>
        <p:nvSpPr>
          <p:cNvPr id="8" name="วงรี 7"/>
          <p:cNvSpPr/>
          <p:nvPr/>
        </p:nvSpPr>
        <p:spPr>
          <a:xfrm>
            <a:off x="9010267" y="139849"/>
            <a:ext cx="798914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19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26428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892885" y="1150615"/>
            <a:ext cx="5529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6600CC"/>
                </a:solidFill>
                <a:latin typeface="Kanit Light" pitchFamily="2" charset="-34"/>
                <a:cs typeface="Kanit Light" pitchFamily="2" charset="-34"/>
              </a:rPr>
              <a:t>1. งานรื้อถอน</a:t>
            </a:r>
          </a:p>
          <a:p>
            <a:r>
              <a:rPr lang="th-TH" sz="1600" dirty="0" smtClean="0">
                <a:solidFill>
                  <a:srgbClr val="6600CC"/>
                </a:solidFill>
                <a:latin typeface="Kanit Light" pitchFamily="2" charset="-34"/>
                <a:cs typeface="Kanit Light" pitchFamily="2" charset="-34"/>
              </a:rPr>
              <a:t>    งานรื้อถอนภายในตามสัญญาจ้าง ทั้งหมด</a:t>
            </a:r>
            <a:r>
              <a:rPr lang="th-TH" sz="1600" dirty="0">
                <a:solidFill>
                  <a:srgbClr val="6600CC"/>
                </a:solidFill>
                <a:latin typeface="Kanit Light" pitchFamily="2" charset="-34"/>
                <a:cs typeface="Kanit Light" pitchFamily="2" charset="-34"/>
              </a:rPr>
              <a:t>แล้ว</a:t>
            </a:r>
            <a:r>
              <a:rPr lang="th-TH" sz="1600" dirty="0" smtClean="0">
                <a:solidFill>
                  <a:srgbClr val="6600CC"/>
                </a:solidFill>
                <a:latin typeface="Kanit Light" pitchFamily="2" charset="-34"/>
                <a:cs typeface="Kanit Light" pitchFamily="2" charset="-34"/>
              </a:rPr>
              <a:t>เสร็จ ร้อยละ 100</a:t>
            </a:r>
            <a:endParaRPr lang="th-TH" sz="1600" dirty="0">
              <a:solidFill>
                <a:srgbClr val="6600CC"/>
              </a:solidFill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3" name="รูปภาพ 2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85" y="1852391"/>
            <a:ext cx="8516577" cy="4404667"/>
          </a:xfrm>
          <a:prstGeom prst="rect">
            <a:avLst/>
          </a:prstGeom>
        </p:spPr>
      </p:pic>
      <p:sp>
        <p:nvSpPr>
          <p:cNvPr id="4" name="วงรี 3"/>
          <p:cNvSpPr/>
          <p:nvPr/>
        </p:nvSpPr>
        <p:spPr>
          <a:xfrm>
            <a:off x="9176273" y="139849"/>
            <a:ext cx="632908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50837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354985" y="1329965"/>
            <a:ext cx="2437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มุมหนังสือ</a:t>
            </a:r>
            <a:endParaRPr lang="th-TH" sz="1600" b="1" dirty="0">
              <a:solidFill>
                <a:srgbClr val="7030A0"/>
              </a:solidFill>
              <a:latin typeface="Kanit Light" pitchFamily="2" charset="-34"/>
              <a:cs typeface="Kanit Light" pitchFamily="2" charset="-34"/>
            </a:endParaRP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</a:t>
            </a:r>
            <a:r>
              <a:rPr lang="en-US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9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 ตุลาคม 2565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3" t="11242" r="2722" b="5547"/>
          <a:stretch/>
        </p:blipFill>
        <p:spPr>
          <a:xfrm>
            <a:off x="6906409" y="4071738"/>
            <a:ext cx="2732443" cy="2581478"/>
          </a:xfrm>
          <a:prstGeom prst="rect">
            <a:avLst/>
          </a:prstGeom>
        </p:spPr>
      </p:pic>
      <p:sp>
        <p:nvSpPr>
          <p:cNvPr id="9" name="วงรี 8"/>
          <p:cNvSpPr/>
          <p:nvPr/>
        </p:nvSpPr>
        <p:spPr>
          <a:xfrm>
            <a:off x="9010267" y="139849"/>
            <a:ext cx="798914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</a:t>
            </a:r>
            <a:endParaRPr lang="th-TH" dirty="0"/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88" y="419548"/>
            <a:ext cx="5910147" cy="3325756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2" y="3455910"/>
            <a:ext cx="6045798" cy="340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0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16368" y="1114813"/>
            <a:ext cx="2437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มุมหนังสือ</a:t>
            </a:r>
            <a:endParaRPr lang="th-TH" sz="1600" b="1" dirty="0">
              <a:solidFill>
                <a:srgbClr val="7030A0"/>
              </a:solidFill>
              <a:latin typeface="Kanit Light" pitchFamily="2" charset="-34"/>
              <a:cs typeface="Kanit Light" pitchFamily="2" charset="-34"/>
            </a:endParaRP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1</a:t>
            </a:r>
            <a:r>
              <a:rPr lang="en-US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9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 กันยายน 2565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2"/>
          <a:stretch/>
        </p:blipFill>
        <p:spPr>
          <a:xfrm>
            <a:off x="516368" y="3374371"/>
            <a:ext cx="5088366" cy="3152663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75" y="419547"/>
            <a:ext cx="6221239" cy="2753959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" r="17302"/>
          <a:stretch/>
        </p:blipFill>
        <p:spPr>
          <a:xfrm>
            <a:off x="5742790" y="3374371"/>
            <a:ext cx="3626224" cy="3152663"/>
          </a:xfrm>
          <a:prstGeom prst="ellipse">
            <a:avLst/>
          </a:prstGeom>
        </p:spPr>
      </p:pic>
      <p:sp>
        <p:nvSpPr>
          <p:cNvPr id="12" name="วงรี 11"/>
          <p:cNvSpPr/>
          <p:nvPr/>
        </p:nvSpPr>
        <p:spPr>
          <a:xfrm>
            <a:off x="9010267" y="139849"/>
            <a:ext cx="798914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58462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กล่องข้อความ 8"/>
          <p:cNvSpPr txBox="1"/>
          <p:nvPr/>
        </p:nvSpPr>
        <p:spPr>
          <a:xfrm>
            <a:off x="4741963" y="5480283"/>
            <a:ext cx="41591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9.1 งาน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กรุเสา (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1-05)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บริเวณมุม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ศาสนา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9.2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ติดตั้งตู้วาง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หนังสือติดผนัง (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1-06)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9.3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งานทำความสะอาด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พื้นเดิม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บริเวณมุม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ศาสนา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รอดำเนินการ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928088" y="5141729"/>
            <a:ext cx="3643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รายการก่อสร้าง-ผลการดำเนินงาน</a:t>
            </a: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573799" y="766066"/>
            <a:ext cx="33450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9. งานมุมศาสนา</a:t>
            </a: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2144809" y="4913267"/>
            <a:ext cx="278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ทัศนียภาพมุมหนังสือ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7"/>
          <a:stretch/>
        </p:blipFill>
        <p:spPr>
          <a:xfrm>
            <a:off x="2246328" y="509968"/>
            <a:ext cx="6847122" cy="4403299"/>
          </a:xfrm>
          <a:prstGeom prst="rect">
            <a:avLst/>
          </a:prstGeom>
        </p:spPr>
      </p:pic>
      <p:sp>
        <p:nvSpPr>
          <p:cNvPr id="8" name="วงรี 7"/>
          <p:cNvSpPr/>
          <p:nvPr/>
        </p:nvSpPr>
        <p:spPr>
          <a:xfrm>
            <a:off x="9010267" y="139849"/>
            <a:ext cx="798914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22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7487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451821" y="553658"/>
            <a:ext cx="2958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มุมศาสนา</a:t>
            </a:r>
            <a:endParaRPr lang="th-TH" sz="1600" b="1" dirty="0">
              <a:solidFill>
                <a:srgbClr val="7030A0"/>
              </a:solidFill>
              <a:latin typeface="Kanit Light" pitchFamily="2" charset="-34"/>
              <a:cs typeface="Kanit Light" pitchFamily="2" charset="-34"/>
            </a:endParaRP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</a:t>
            </a:r>
            <a:r>
              <a:rPr lang="en-US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9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 ตุลาคม 2565</a:t>
            </a:r>
          </a:p>
        </p:txBody>
      </p:sp>
      <p:sp>
        <p:nvSpPr>
          <p:cNvPr id="7" name="วงรี 6"/>
          <p:cNvSpPr/>
          <p:nvPr/>
        </p:nvSpPr>
        <p:spPr>
          <a:xfrm>
            <a:off x="9010267" y="139849"/>
            <a:ext cx="798914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23</a:t>
            </a: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1" y="1384655"/>
            <a:ext cx="9025666" cy="507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69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กล่องข้อความ 8"/>
          <p:cNvSpPr txBox="1"/>
          <p:nvPr/>
        </p:nvSpPr>
        <p:spPr>
          <a:xfrm>
            <a:off x="2101755" y="5347183"/>
            <a:ext cx="613058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10.1 งาน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ติดตั้ง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ฝ้า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เพดาน บริเวณโถงพระ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บรมฉายา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ลักษณ์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10.2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งานติดตั้งป้ายพระบรมฉายาลักษณ์ (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1-07)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บริเวณโถงพระบรมฉายาลักษณ์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รอดำเนินการ</a:t>
            </a: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10.3 งาน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ติดตั้งไม้ระแนง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100</a:t>
            </a:r>
            <a:endParaRPr lang="th-TH" sz="16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10.4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งานทาสีบริเวณโถงพระบรมฉายาลักษณ์ </a:t>
            </a:r>
            <a:r>
              <a:rPr lang="en-US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60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6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246328" y="5008629"/>
            <a:ext cx="3643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รายการก่อสร้าง-ผลการดำเนินงาน</a:t>
            </a: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722960" y="430406"/>
            <a:ext cx="33450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10</a:t>
            </a:r>
            <a:r>
              <a:rPr lang="th-TH" sz="1600" b="1" dirty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. </a:t>
            </a:r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งานห้องโถง</a:t>
            </a:r>
            <a:r>
              <a:rPr lang="th-TH" sz="1600" b="1" dirty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พระบรมฉายาลักษณ์ </a:t>
            </a: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6137851" y="4769962"/>
            <a:ext cx="3429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ทัศนียภาพ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มุมห้องโถงพระบรมฉายาลักษณ์ </a:t>
            </a:r>
          </a:p>
        </p:txBody>
      </p:sp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/>
          <a:stretch/>
        </p:blipFill>
        <p:spPr>
          <a:xfrm>
            <a:off x="887104" y="768960"/>
            <a:ext cx="5656394" cy="4193223"/>
          </a:xfrm>
          <a:prstGeom prst="rect">
            <a:avLst/>
          </a:prstGeom>
        </p:spPr>
      </p:pic>
      <p:pic>
        <p:nvPicPr>
          <p:cNvPr id="3" name="รูปภาพ 2" descr="การคลิปหน้าจอ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r="8621"/>
          <a:stretch/>
        </p:blipFill>
        <p:spPr>
          <a:xfrm>
            <a:off x="5987725" y="1340483"/>
            <a:ext cx="3429479" cy="3429479"/>
          </a:xfrm>
          <a:prstGeom prst="ellipse">
            <a:avLst/>
          </a:prstGeom>
        </p:spPr>
      </p:pic>
      <p:sp>
        <p:nvSpPr>
          <p:cNvPr id="12" name="วงรี 11"/>
          <p:cNvSpPr/>
          <p:nvPr/>
        </p:nvSpPr>
        <p:spPr>
          <a:xfrm>
            <a:off x="9010267" y="139849"/>
            <a:ext cx="798914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24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9612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วงรี 6"/>
          <p:cNvSpPr/>
          <p:nvPr/>
        </p:nvSpPr>
        <p:spPr>
          <a:xfrm>
            <a:off x="9010267" y="139849"/>
            <a:ext cx="798914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25</a:t>
            </a:r>
            <a:endParaRPr lang="th-TH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38" y="641849"/>
            <a:ext cx="7248861" cy="4079077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940098" y="1316127"/>
            <a:ext cx="2958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ห้องโถงพระบรมฉายาลักษณ์</a:t>
            </a:r>
            <a:endParaRPr lang="th-TH" sz="1600" b="1" dirty="0">
              <a:solidFill>
                <a:srgbClr val="7030A0"/>
              </a:solidFill>
              <a:latin typeface="Kanit Light" pitchFamily="2" charset="-34"/>
              <a:cs typeface="Kanit Light" pitchFamily="2" charset="-34"/>
            </a:endParaRP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</a:t>
            </a:r>
            <a:r>
              <a:rPr lang="en-US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9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 ตุลาคม 2565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5" r="37230"/>
          <a:stretch/>
        </p:blipFill>
        <p:spPr>
          <a:xfrm>
            <a:off x="1065006" y="2223467"/>
            <a:ext cx="3087445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61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กล่องข้อความ 8"/>
          <p:cNvSpPr txBox="1"/>
          <p:nvPr/>
        </p:nvSpPr>
        <p:spPr>
          <a:xfrm>
            <a:off x="4851145" y="5306987"/>
            <a:ext cx="415912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11.1 งานติดตั้งประตู ทางเข้า-ออก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50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11.2 งาน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กรุผนังอลูมิเนียมคอมโพสิต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100</a:t>
            </a: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11.3 การก่อสร้าง/งาน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อื่นๆ ส่วนที่เหลือตามทีปรากฏตามแบบ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แปลน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60</a:t>
            </a:r>
            <a:endParaRPr lang="th-TH" sz="16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851145" y="4968433"/>
            <a:ext cx="3643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รายการก่อสร้าง-ผลการดำเนินงาน</a:t>
            </a: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479758" y="444881"/>
            <a:ext cx="33450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11</a:t>
            </a:r>
            <a:r>
              <a:rPr lang="th-TH" sz="1600" b="1" dirty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. </a:t>
            </a:r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งานติดตั้งประตูทางเข้า</a:t>
            </a:r>
            <a:r>
              <a:rPr lang="th-TH" sz="1600" b="1" dirty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-ออกอาคาร</a:t>
            </a: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6672835" y="4372014"/>
            <a:ext cx="278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ทัศนียภาพประตูทางเข้า-ออกอาคาร</a:t>
            </a:r>
          </a:p>
        </p:txBody>
      </p:sp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8" y="783435"/>
            <a:ext cx="6362117" cy="4015721"/>
          </a:xfrm>
          <a:prstGeom prst="rect">
            <a:avLst/>
          </a:prstGeom>
        </p:spPr>
      </p:pic>
      <p:pic>
        <p:nvPicPr>
          <p:cNvPr id="3" name="รูปภาพ 2" descr="การคลิปหน้าจอ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7865"/>
          <a:stretch/>
        </p:blipFill>
        <p:spPr>
          <a:xfrm>
            <a:off x="6019194" y="783435"/>
            <a:ext cx="3572374" cy="3572374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sp>
        <p:nvSpPr>
          <p:cNvPr id="8" name="วงรี 7"/>
          <p:cNvSpPr/>
          <p:nvPr/>
        </p:nvSpPr>
        <p:spPr>
          <a:xfrm>
            <a:off x="9010267" y="139849"/>
            <a:ext cx="798914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26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76844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20550" y="1241246"/>
            <a:ext cx="2958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งานติดตั้ง</a:t>
            </a:r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ประตู</a:t>
            </a:r>
            <a:b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</a:br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ทางเข้า</a:t>
            </a:r>
            <a:r>
              <a:rPr lang="th-TH" sz="1600" b="1" dirty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-ออกอาคาร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1</a:t>
            </a:r>
            <a:r>
              <a:rPr lang="en-US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9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 กันยายน 2565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4" y="427785"/>
            <a:ext cx="6277387" cy="353103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3" r="26588" b="10374"/>
          <a:stretch/>
        </p:blipFill>
        <p:spPr>
          <a:xfrm>
            <a:off x="5247191" y="3403535"/>
            <a:ext cx="3142166" cy="3143754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sp>
        <p:nvSpPr>
          <p:cNvPr id="6" name="วงรี 5"/>
          <p:cNvSpPr/>
          <p:nvPr/>
        </p:nvSpPr>
        <p:spPr>
          <a:xfrm>
            <a:off x="8993393" y="139849"/>
            <a:ext cx="815788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27</a:t>
            </a:r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r="27237"/>
          <a:stretch/>
        </p:blipFill>
        <p:spPr>
          <a:xfrm>
            <a:off x="520550" y="2577472"/>
            <a:ext cx="4335332" cy="396981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97445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434488" y="676382"/>
            <a:ext cx="47937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วันที่ </a:t>
            </a:r>
            <a:r>
              <a:rPr lang="th-TH" sz="1600" b="1" dirty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15 ก.ย.65 เวลา 15.00 น. </a:t>
            </a:r>
            <a:endParaRPr lang="en-US" sz="1600" b="1" dirty="0" smtClean="0">
              <a:solidFill>
                <a:srgbClr val="002060"/>
              </a:solidFill>
              <a:latin typeface="Kanit Light" pitchFamily="2" charset="-34"/>
              <a:cs typeface="Kanit Light" pitchFamily="2" charset="-34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- 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ปลัด</a:t>
            </a:r>
            <a:r>
              <a:rPr lang="th-TH" sz="1600" dirty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จังหวัดยโสธร พร้อมนายอำเภอคำเขื่อนแก้วและผู้แทน กศน.จังหวัดยโสธร ร่วมตรวจติดตามความก้าวหน้างานจ้างปรับปรุงห้องสมุดประชาชน ”เฉลิมราชกุมารี” จังหวัดยโสธรตามประเด็นการขับเคลื่อน 50 ความดี 50 ปี ศรียโสธร ประจำปี 2565</a:t>
            </a:r>
          </a:p>
          <a:p>
            <a:r>
              <a:rPr lang="th-TH" sz="1600" dirty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- 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ผล</a:t>
            </a:r>
            <a:r>
              <a:rPr lang="th-TH" sz="1600" dirty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การดำเนินงานไม่มีปัญหาอุปสรรค มีความก้าวหน้าในทุกจุดทุกมุมการเรียนรู้ตามที่กำหนด หรือได้ผลงานกว่าร้อยละ 70 และคาดจะแล้วเสร็จตามกำหนด ซึ่งรับแจ้งจาก กศน. ว่าได้กราบทูลเชิญเสด็จฯพิธีเปิดในเดือน ก.พ.-มี.ค. 2566</a:t>
            </a:r>
            <a:endParaRPr lang="th-TH" sz="1600" dirty="0" smtClean="0">
              <a:solidFill>
                <a:srgbClr val="002060"/>
              </a:solidFill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4" y="3532012"/>
            <a:ext cx="4287393" cy="321627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16" y="431858"/>
            <a:ext cx="4385428" cy="3289813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r="12491"/>
          <a:stretch/>
        </p:blipFill>
        <p:spPr>
          <a:xfrm>
            <a:off x="5943628" y="3265244"/>
            <a:ext cx="3392012" cy="3392012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วงรี 5"/>
          <p:cNvSpPr/>
          <p:nvPr/>
        </p:nvSpPr>
        <p:spPr>
          <a:xfrm>
            <a:off x="8993393" y="139849"/>
            <a:ext cx="815788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28</a:t>
            </a:r>
            <a:endParaRPr lang="th-TH" dirty="0"/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434488" y="340818"/>
            <a:ext cx="3616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 Light" pitchFamily="2" charset="-34"/>
                <a:cs typeface="Kanit Light" pitchFamily="2" charset="-34"/>
              </a:rPr>
              <a:t>บันทึกจากนายอำเภอคำเขื่อนแก้ว....</a:t>
            </a:r>
            <a:endParaRPr lang="en-US" sz="2000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 Light" pitchFamily="2" charset="-34"/>
              <a:cs typeface="Kanit Ligh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3075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0" t="6327" r="1845" b="5371"/>
          <a:stretch/>
        </p:blipFill>
        <p:spPr>
          <a:xfrm>
            <a:off x="320634" y="1258538"/>
            <a:ext cx="4619501" cy="4298405"/>
          </a:xfrm>
          <a:prstGeom prst="rect">
            <a:avLst/>
          </a:prstGeom>
          <a:ln w="19050">
            <a:noFill/>
            <a:miter lim="800000"/>
          </a:ln>
          <a:effectLst/>
        </p:spPr>
      </p:pic>
      <p:sp>
        <p:nvSpPr>
          <p:cNvPr id="3" name="กล่องข้อความ 2"/>
          <p:cNvSpPr txBox="1"/>
          <p:nvPr/>
        </p:nvSpPr>
        <p:spPr>
          <a:xfrm>
            <a:off x="1207237" y="522878"/>
            <a:ext cx="33450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2. งานห้องโสตทัศนศึกษา</a:t>
            </a:r>
            <a:endParaRPr lang="th-TH" sz="1600" b="1" dirty="0">
              <a:solidFill>
                <a:srgbClr val="7030A0"/>
              </a:solidFill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4" name="รูปภาพ 3" descr="การคลิปหน้าจ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35" y="480122"/>
            <a:ext cx="4596134" cy="3253475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5091880" y="4310448"/>
            <a:ext cx="46076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2.1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งานกรุผนัง </a:t>
            </a:r>
            <a:r>
              <a:rPr lang="en-US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60 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2.2 งาน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ติดตั้ง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ฝ้าเพดาน แล้วเสร็จร้อยละ 95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2.3 งาน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เดิน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สายไฟพร้อม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ติดตั้งดวงโคมอุปกรณ์ </a:t>
            </a:r>
            <a:r>
              <a:rPr lang="en-US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เสร็จ ร้อยละ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2.4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งานซุ้มประตู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ทางเข้า/ติดตั้ง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ประตู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ทางเข้า/หุ้ม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ประตูทางเข้าห้องเก็บ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 50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2.5 งาน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เชื่อมต่อระบบไฟฟ้า  </a:t>
            </a:r>
            <a:r>
              <a:rPr lang="en-US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 50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2.6 งานทาสี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รอดำเนินการ</a:t>
            </a:r>
            <a:endParaRPr lang="th-TH" sz="16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1762197" y="5637725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แปลนห้องโสตทัศนศึกษา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7539149" y="3656534"/>
            <a:ext cx="2020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ทัศนียภาพห้องโสตทัศนศึกษา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091880" y="4018179"/>
            <a:ext cx="3643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รายการก่อสร้าง-ผลการดำเนินงาน</a:t>
            </a:r>
          </a:p>
        </p:txBody>
      </p:sp>
      <p:sp>
        <p:nvSpPr>
          <p:cNvPr id="9" name="วงรี 8"/>
          <p:cNvSpPr/>
          <p:nvPr/>
        </p:nvSpPr>
        <p:spPr>
          <a:xfrm>
            <a:off x="9176273" y="139849"/>
            <a:ext cx="632908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th-TH" dirty="0"/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621360" y="6272464"/>
            <a:ext cx="891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</a:t>
            </a:r>
            <a:r>
              <a:rPr lang="en-US" sz="16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“รอดำเนินการ” หมายถึงมีความพร้อมที่จะดำเนินงานทั้งวัสดุ อุปกรณ์ และแรงงาน แต่ต้องรอให้งานก่อนหน้าแล้วเสร็จจึงจะสามารถดำเนินการได้</a:t>
            </a:r>
          </a:p>
        </p:txBody>
      </p:sp>
    </p:spTree>
    <p:extLst>
      <p:ext uri="{BB962C8B-B14F-4D97-AF65-F5344CB8AC3E}">
        <p14:creationId xmlns:p14="http://schemas.microsoft.com/office/powerpoint/2010/main" val="402245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425016" y="1382019"/>
            <a:ext cx="2958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ห้องโสตทัศนศึกษา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</a:t>
            </a:r>
            <a:r>
              <a:rPr lang="th-TH" sz="1600" dirty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9 ตุลาคม 2565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206"/>
          <a:stretch/>
        </p:blipFill>
        <p:spPr>
          <a:xfrm>
            <a:off x="425016" y="2721684"/>
            <a:ext cx="5109618" cy="3513878"/>
          </a:xfrm>
          <a:prstGeom prst="rect">
            <a:avLst/>
          </a:prstGeom>
          <a:ln w="28575">
            <a:solidFill>
              <a:schemeClr val="bg1"/>
            </a:solidFill>
            <a:miter lim="800000"/>
          </a:ln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43"/>
          <a:stretch/>
        </p:blipFill>
        <p:spPr>
          <a:xfrm>
            <a:off x="5239694" y="333487"/>
            <a:ext cx="4253033" cy="3349238"/>
          </a:xfrm>
          <a:prstGeom prst="rect">
            <a:avLst/>
          </a:prstGeom>
          <a:ln w="28575">
            <a:solidFill>
              <a:schemeClr val="bg1"/>
            </a:solidFill>
            <a:miter lim="800000"/>
          </a:ln>
        </p:spPr>
      </p:pic>
      <p:sp>
        <p:nvSpPr>
          <p:cNvPr id="8" name="วงรี 7"/>
          <p:cNvSpPr/>
          <p:nvPr/>
        </p:nvSpPr>
        <p:spPr>
          <a:xfrm>
            <a:off x="9176273" y="139849"/>
            <a:ext cx="632908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th-TH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8"/>
          <a:stretch/>
        </p:blipFill>
        <p:spPr>
          <a:xfrm>
            <a:off x="5218878" y="3876363"/>
            <a:ext cx="4273849" cy="270731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50735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8"/>
          <a:stretch/>
        </p:blipFill>
        <p:spPr>
          <a:xfrm>
            <a:off x="273978" y="991889"/>
            <a:ext cx="4960405" cy="5322850"/>
          </a:xfrm>
          <a:prstGeom prst="rect">
            <a:avLst/>
          </a:prstGeom>
        </p:spPr>
      </p:pic>
      <p:sp>
        <p:nvSpPr>
          <p:cNvPr id="9" name="กล่องข้อความ 8"/>
          <p:cNvSpPr txBox="1"/>
          <p:nvPr/>
        </p:nvSpPr>
        <p:spPr>
          <a:xfrm>
            <a:off x="5072457" y="4608551"/>
            <a:ext cx="432104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3.1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งานติดตั้งฝ้า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เพดาน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3.2 งานติดตั้งสุขภัณฑ์ห้อง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สรง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รอดำเนินการ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3.3 งานเดินสายไฟพร้อมติดตั้งดวงโคมอุปกรณ์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รอดำเนินการ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3.4 งานซุ้มประตู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ทางเข้า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50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3.5 ติดตั้ง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ประตูทางเข้า-หุ้มประตูทางเข้าห้องเก็บของ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 50 </a:t>
            </a:r>
            <a:endParaRPr lang="th-TH" sz="1600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3.6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งานทาสีงานติดตั้งตู้เก็บของตู้วางพระรูป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รอดำเนินการ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3.7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งานติด </a:t>
            </a:r>
            <a:r>
              <a:rPr lang="en-US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WALL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PAPER: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รอดำเนินการ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234383" y="4291883"/>
            <a:ext cx="3643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รายการก่อสร้าง-ผลการดำเนินงาน</a:t>
            </a:r>
          </a:p>
        </p:txBody>
      </p:sp>
      <p:pic>
        <p:nvPicPr>
          <p:cNvPr id="12" name="รูปภาพ 11" descr="การคลิปหน้าจอ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83" y="882195"/>
            <a:ext cx="4159122" cy="2944588"/>
          </a:xfrm>
          <a:prstGeom prst="rect">
            <a:avLst/>
          </a:prstGeom>
          <a:ln>
            <a:noFill/>
            <a:miter lim="800000"/>
          </a:ln>
        </p:spPr>
      </p:pic>
      <p:sp>
        <p:nvSpPr>
          <p:cNvPr id="13" name="กล่องข้อความ 12"/>
          <p:cNvSpPr txBox="1"/>
          <p:nvPr/>
        </p:nvSpPr>
        <p:spPr>
          <a:xfrm>
            <a:off x="1081651" y="475377"/>
            <a:ext cx="33450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3. </a:t>
            </a:r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งานห้อง</a:t>
            </a:r>
            <a:r>
              <a:rPr lang="th-TH" sz="1600" b="1" dirty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ทรง</a:t>
            </a:r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งาน - ห้องสรง</a:t>
            </a:r>
            <a:endParaRPr lang="th-TH" sz="1600" b="1" dirty="0">
              <a:solidFill>
                <a:srgbClr val="7030A0"/>
              </a:solidFill>
              <a:latin typeface="Kanit Light" pitchFamily="2" charset="-34"/>
              <a:cs typeface="Kanit Light" pitchFamily="2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7880523" y="3781385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ทัศนียภาพห้องทรงงาน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วงรี 14"/>
          <p:cNvSpPr/>
          <p:nvPr/>
        </p:nvSpPr>
        <p:spPr>
          <a:xfrm>
            <a:off x="9176273" y="139849"/>
            <a:ext cx="632908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2434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420189" y="1656744"/>
            <a:ext cx="2958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ห้องทรงงาน-ห้องสรง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</a:t>
            </a:r>
            <a:r>
              <a:rPr lang="th-TH" sz="1600" dirty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9 ตุลาคม 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2565</a:t>
            </a:r>
            <a:endParaRPr lang="th-TH" sz="1600" dirty="0">
              <a:solidFill>
                <a:srgbClr val="002060"/>
              </a:solidFill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27" y="3711473"/>
            <a:ext cx="5230058" cy="2941908"/>
          </a:xfrm>
          <a:prstGeom prst="rect">
            <a:avLst/>
          </a:prstGeom>
        </p:spPr>
      </p:pic>
      <p:sp>
        <p:nvSpPr>
          <p:cNvPr id="6" name="วงรี 5"/>
          <p:cNvSpPr/>
          <p:nvPr/>
        </p:nvSpPr>
        <p:spPr>
          <a:xfrm>
            <a:off x="9063577" y="284814"/>
            <a:ext cx="632908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th-TH" dirty="0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91"/>
          <a:stretch/>
        </p:blipFill>
        <p:spPr>
          <a:xfrm>
            <a:off x="5185186" y="179270"/>
            <a:ext cx="3786691" cy="3436347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59"/>
          <a:stretch/>
        </p:blipFill>
        <p:spPr>
          <a:xfrm>
            <a:off x="537883" y="2583597"/>
            <a:ext cx="4971970" cy="3728410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650009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409037" y="1288080"/>
            <a:ext cx="2413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ห้องทรงงาน-ห้องสรง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</a:t>
            </a:r>
            <a:r>
              <a:rPr lang="th-TH" sz="1600" dirty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9 ตุลาคม 2565</a:t>
            </a:r>
            <a:endParaRPr lang="th-TH" sz="1600" dirty="0" smtClean="0">
              <a:solidFill>
                <a:srgbClr val="002060"/>
              </a:solidFill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r="2746"/>
          <a:stretch/>
        </p:blipFill>
        <p:spPr>
          <a:xfrm>
            <a:off x="409038" y="3638868"/>
            <a:ext cx="5746436" cy="2987835"/>
          </a:xfrm>
          <a:prstGeom prst="rect">
            <a:avLst/>
          </a:prstGeom>
          <a:ln w="28575">
            <a:solidFill>
              <a:schemeClr val="bg1"/>
            </a:solidFill>
            <a:miter lim="800000"/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36" y="325630"/>
            <a:ext cx="6670092" cy="3127458"/>
          </a:xfrm>
          <a:prstGeom prst="rect">
            <a:avLst/>
          </a:prstGeom>
          <a:ln w="28575">
            <a:solidFill>
              <a:schemeClr val="bg1"/>
            </a:solidFill>
            <a:miter lim="800000"/>
          </a:ln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0" r="10570"/>
          <a:stretch/>
        </p:blipFill>
        <p:spPr>
          <a:xfrm>
            <a:off x="6334459" y="3638868"/>
            <a:ext cx="3158268" cy="2987835"/>
          </a:xfrm>
          <a:prstGeom prst="ellipse">
            <a:avLst/>
          </a:prstGeom>
          <a:ln w="28575">
            <a:solidFill>
              <a:schemeClr val="bg1"/>
            </a:solidFill>
            <a:miter lim="800000"/>
          </a:ln>
        </p:spPr>
      </p:pic>
      <p:sp>
        <p:nvSpPr>
          <p:cNvPr id="6" name="วงรี 5"/>
          <p:cNvSpPr/>
          <p:nvPr/>
        </p:nvSpPr>
        <p:spPr>
          <a:xfrm>
            <a:off x="9176273" y="139850"/>
            <a:ext cx="632908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43513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กล่องข้อความ 8"/>
          <p:cNvSpPr txBox="1"/>
          <p:nvPr/>
        </p:nvSpPr>
        <p:spPr>
          <a:xfrm>
            <a:off x="4426709" y="4738429"/>
            <a:ext cx="415912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4.1 งานฝ้าเพดาน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4.2 งานติดตั้งตู้/ชั้นแสดงสินค้า/ซั้น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สดงนิทรรศการ/ชั้นวางผลิตภัณฑ์</a:t>
            </a:r>
            <a:r>
              <a:rPr lang="en-US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แล้วเสร็จร้อยละ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80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4.3 งานติดตั้งพื้นไม้สำเร็จรูป หุ้มด้วยหญ้าเทียม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รอดำเนินการ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4.4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งานเดินสายไฟพร้อมติดตั้งดวงโคมอุปกรณ์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รอดำเนินการ</a:t>
            </a:r>
            <a:endParaRPr lang="th-TH" sz="16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4.5 งานขัดเคลือบลง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WAX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พื้นหินขัดเดิม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รอดำเนินการ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4.6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ทาสี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รอดำเนินการ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426709" y="4421761"/>
            <a:ext cx="3643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รายการก่อสร้าง-ผลการดำเนินงาน</a:t>
            </a: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823181" y="306100"/>
            <a:ext cx="33450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4. งานห้องวัฒนธรรม</a:t>
            </a:r>
            <a:endParaRPr lang="th-TH" sz="1600" b="1" dirty="0">
              <a:solidFill>
                <a:srgbClr val="7030A0"/>
              </a:solidFill>
              <a:latin typeface="Kanit Light" pitchFamily="2" charset="-34"/>
              <a:cs typeface="Kanit Light" pitchFamily="2" charset="-34"/>
            </a:endParaRPr>
          </a:p>
        </p:txBody>
      </p:sp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7" y="813931"/>
            <a:ext cx="3739472" cy="5820587"/>
          </a:xfrm>
          <a:prstGeom prst="rect">
            <a:avLst/>
          </a:prstGeom>
        </p:spPr>
      </p:pic>
      <p:pic>
        <p:nvPicPr>
          <p:cNvPr id="3" name="รูปภาพ 2" descr="การคลิปหน้าจอ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09" y="475377"/>
            <a:ext cx="4804871" cy="3348138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7467956" y="3784361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ทัศนียภาพห้องวัฒนธรรม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9176273" y="139849"/>
            <a:ext cx="632908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48340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65975" y="386979"/>
            <a:ext cx="2958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ภาพแสดงผลการดำเนินงาน</a:t>
            </a:r>
          </a:p>
          <a:p>
            <a:r>
              <a:rPr lang="th-TH" sz="1600" b="1" dirty="0">
                <a:solidFill>
                  <a:srgbClr val="7030A0"/>
                </a:solidFill>
                <a:latin typeface="Kanit Light" pitchFamily="2" charset="-34"/>
                <a:cs typeface="Kanit Light" pitchFamily="2" charset="-34"/>
              </a:rPr>
              <a:t>ห้องวัฒนธรรม</a:t>
            </a:r>
          </a:p>
          <a:p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ณ วันที่ </a:t>
            </a:r>
            <a:r>
              <a:rPr lang="en-US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9</a:t>
            </a:r>
            <a:r>
              <a:rPr lang="th-TH" sz="1600" dirty="0" smtClean="0">
                <a:solidFill>
                  <a:srgbClr val="002060"/>
                </a:solidFill>
                <a:latin typeface="Kanit Light" pitchFamily="2" charset="-34"/>
                <a:cs typeface="Kanit Light" pitchFamily="2" charset="-34"/>
              </a:rPr>
              <a:t> ตุลาคม 2565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25" y="419548"/>
            <a:ext cx="5497158" cy="3093359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5" y="1264691"/>
            <a:ext cx="3995268" cy="2248216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</p:spPr>
      </p:pic>
      <p:sp>
        <p:nvSpPr>
          <p:cNvPr id="7" name="วงรี 6"/>
          <p:cNvSpPr/>
          <p:nvPr/>
        </p:nvSpPr>
        <p:spPr>
          <a:xfrm>
            <a:off x="9176273" y="139849"/>
            <a:ext cx="632908" cy="559398"/>
          </a:xfrm>
          <a:prstGeom prst="ellipse">
            <a:avLst/>
          </a:prstGeom>
          <a:solidFill>
            <a:srgbClr val="6600CC">
              <a:alpha val="6980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  <a:endParaRPr lang="th-TH" dirty="0"/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6"/>
          <a:stretch/>
        </p:blipFill>
        <p:spPr>
          <a:xfrm>
            <a:off x="4009315" y="3792606"/>
            <a:ext cx="5723068" cy="2870859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5" y="4007759"/>
            <a:ext cx="4004111" cy="2253192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05692848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568</TotalTime>
  <Words>1298</Words>
  <Application>Microsoft Office PowerPoint</Application>
  <PresentationFormat>กระดาษ A4 (210x297 มม.)</PresentationFormat>
  <Paragraphs>171</Paragraphs>
  <Slides>28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28</vt:i4>
      </vt:variant>
    </vt:vector>
  </HeadingPairs>
  <TitlesOfParts>
    <vt:vector size="37" baseType="lpstr">
      <vt:lpstr>Angsana New</vt:lpstr>
      <vt:lpstr>Arial</vt:lpstr>
      <vt:lpstr>Calibri</vt:lpstr>
      <vt:lpstr>Calibri Light</vt:lpstr>
      <vt:lpstr>Cordia New</vt:lpstr>
      <vt:lpstr>Kanit Light</vt:lpstr>
      <vt:lpstr>TH SarabunIT๙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Sky123.Org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User</cp:lastModifiedBy>
  <cp:revision>61</cp:revision>
  <dcterms:created xsi:type="dcterms:W3CDTF">2022-09-16T14:56:58Z</dcterms:created>
  <dcterms:modified xsi:type="dcterms:W3CDTF">2022-10-09T12:25:44Z</dcterms:modified>
</cp:coreProperties>
</file>