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5" r:id="rId5"/>
    <p:sldId id="266" r:id="rId6"/>
    <p:sldId id="259" r:id="rId7"/>
    <p:sldId id="260" r:id="rId8"/>
    <p:sldId id="258" r:id="rId9"/>
    <p:sldId id="261" r:id="rId10"/>
    <p:sldId id="263" r:id="rId11"/>
    <p:sldId id="291" r:id="rId12"/>
    <p:sldId id="292" r:id="rId13"/>
    <p:sldId id="293" r:id="rId14"/>
    <p:sldId id="294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82" r:id="rId24"/>
    <p:sldId id="264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95" r:id="rId39"/>
    <p:sldId id="280" r:id="rId40"/>
    <p:sldId id="281" r:id="rId4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ตัวแทนท้ายกระดา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12" name="ตัวแทนหมายเลขภาพนิ่ง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ตัวแทนข้อความ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5" name="ตัวแทนข้อความ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สี่เหลี่ยมผืนผ้า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แทนวันที่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13" name="ตัวแทนหมายเลขภาพนิ่ง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ตัวแทนท้ายกระดาษ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0F9BD3-0E89-4457-868D-26B452883890}" type="datetimeFigureOut">
              <a:rPr lang="th-TH" smtClean="0"/>
              <a:t>04/07/66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40ABDA-9371-427B-BC52-D7823057B6F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8.gif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ctrTitle"/>
          </p:nvPr>
        </p:nvSpPr>
        <p:spPr>
          <a:xfrm>
            <a:off x="1427678" y="998517"/>
            <a:ext cx="8636000" cy="1828800"/>
          </a:xfrm>
        </p:spPr>
        <p:txBody>
          <a:bodyPr>
            <a:noAutofit/>
          </a:bodyPr>
          <a:lstStyle/>
          <a:p>
            <a:pPr algn="ctr"/>
            <a:r>
              <a:rPr lang="th-TH" sz="11500" b="1" dirty="0" smtClean="0">
                <a:solidFill>
                  <a:schemeClr val="bg1"/>
                </a:solidFill>
                <a:latin typeface="Kanit" pitchFamily="2" charset="-34"/>
                <a:cs typeface="Kanit" pitchFamily="2" charset="-34"/>
              </a:rPr>
              <a:t>จำนวนเต็ม</a:t>
            </a:r>
            <a:endParaRPr lang="th-TH" sz="11500" b="1" dirty="0">
              <a:solidFill>
                <a:schemeClr val="bg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2"/>
          <p:cNvSpPr txBox="1">
            <a:spLocks/>
          </p:cNvSpPr>
          <p:nvPr/>
        </p:nvSpPr>
        <p:spPr>
          <a:xfrm>
            <a:off x="3556000" y="5029200"/>
            <a:ext cx="8636000" cy="1828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Kanit Light" pitchFamily="2" charset="-34"/>
                <a:cs typeface="Kanit Light" pitchFamily="2" charset="-34"/>
              </a:rPr>
              <a:t>ชั้นมัธยมศึกษาปีที่ </a:t>
            </a:r>
            <a:r>
              <a:rPr lang="en-US" sz="4000" b="1" dirty="0" smtClean="0">
                <a:solidFill>
                  <a:schemeClr val="bg1"/>
                </a:solidFill>
                <a:latin typeface="Kanit Light" pitchFamily="2" charset="-34"/>
                <a:cs typeface="Kanit Light" pitchFamily="2" charset="-34"/>
              </a:rPr>
              <a:t>1</a:t>
            </a:r>
            <a:endParaRPr lang="th-TH" sz="4000" b="1" dirty="0">
              <a:solidFill>
                <a:schemeClr val="bg1"/>
              </a:solidFill>
              <a:latin typeface="Kanit Light" pitchFamily="2" charset="-34"/>
              <a:cs typeface="Kanit Light" pitchFamily="2" charset="-34"/>
            </a:endParaRPr>
          </a:p>
        </p:txBody>
      </p:sp>
      <p:pic>
        <p:nvPicPr>
          <p:cNvPr id="5122" name="Picture 2" descr="Image result for à¸à¸³à¸à¸§à¸à¸à¸±à¸ à¸à¸£à¸°à¸§à¸±à¸à¸´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23" y="2686296"/>
            <a:ext cx="27908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B050"/>
                </a:solidFill>
                <a:latin typeface="Kanit" pitchFamily="2" charset="-34"/>
                <a:cs typeface="Kanit" pitchFamily="2" charset="-34"/>
              </a:rPr>
              <a:t>โครงสร้างของจำนวนเต็ม</a:t>
            </a:r>
            <a:endParaRPr lang="th-TH" b="1" dirty="0">
              <a:solidFill>
                <a:srgbClr val="00B050"/>
              </a:solidFill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18" name="กลุ่ม 17"/>
          <p:cNvGrpSpPr/>
          <p:nvPr/>
        </p:nvGrpSpPr>
        <p:grpSpPr>
          <a:xfrm>
            <a:off x="1084803" y="1778826"/>
            <a:ext cx="8795467" cy="3039092"/>
            <a:chOff x="1084803" y="1778826"/>
            <a:chExt cx="8795467" cy="3039092"/>
          </a:xfrm>
        </p:grpSpPr>
        <p:sp>
          <p:nvSpPr>
            <p:cNvPr id="6" name="ชื่อเรื่อง 1"/>
            <p:cNvSpPr txBox="1">
              <a:spLocks/>
            </p:cNvSpPr>
            <p:nvPr/>
          </p:nvSpPr>
          <p:spPr>
            <a:xfrm>
              <a:off x="4625630" y="1778826"/>
              <a:ext cx="2054814" cy="9906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anchor="ctr">
              <a:normAutofit fontScale="775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b="1" dirty="0" smtClean="0">
                  <a:solidFill>
                    <a:sysClr val="windowText" lastClr="000000"/>
                  </a:solidFill>
                  <a:latin typeface="Kanit" pitchFamily="2" charset="-34"/>
                  <a:cs typeface="Kanit" pitchFamily="2" charset="-34"/>
                </a:rPr>
                <a:t> จำนวนเต็ม</a:t>
              </a:r>
              <a:endParaRPr lang="th-TH" b="1" dirty="0">
                <a:solidFill>
                  <a:sysClr val="windowText" lastClr="00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7" name="ชื่อเรื่อง 1"/>
            <p:cNvSpPr txBox="1">
              <a:spLocks/>
            </p:cNvSpPr>
            <p:nvPr/>
          </p:nvSpPr>
          <p:spPr>
            <a:xfrm>
              <a:off x="1084803" y="3766952"/>
              <a:ext cx="2655924" cy="9906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anchor="ctr">
              <a:normAutofit fontScale="775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b="1" dirty="0" smtClean="0">
                  <a:solidFill>
                    <a:sysClr val="windowText" lastClr="000000"/>
                  </a:solidFill>
                  <a:latin typeface="Kanit" pitchFamily="2" charset="-34"/>
                  <a:cs typeface="Kanit" pitchFamily="2" charset="-34"/>
                </a:rPr>
                <a:t> จำนวนเต็มลบ</a:t>
              </a:r>
              <a:endParaRPr lang="th-TH" b="1" dirty="0">
                <a:solidFill>
                  <a:sysClr val="windowText" lastClr="00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8" name="ชื่อเรื่อง 1"/>
            <p:cNvSpPr txBox="1">
              <a:spLocks/>
            </p:cNvSpPr>
            <p:nvPr/>
          </p:nvSpPr>
          <p:spPr>
            <a:xfrm>
              <a:off x="4927966" y="3827318"/>
              <a:ext cx="1253714" cy="9906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anchor="ctr">
              <a:normAutofit fontScale="85000" lnSpcReduction="1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b="1" dirty="0" smtClean="0">
                  <a:solidFill>
                    <a:sysClr val="windowText" lastClr="000000"/>
                  </a:solidFill>
                  <a:latin typeface="Kanit" pitchFamily="2" charset="-34"/>
                  <a:cs typeface="Kanit" pitchFamily="2" charset="-34"/>
                </a:rPr>
                <a:t> ศูนย์</a:t>
              </a:r>
              <a:endParaRPr lang="th-TH" b="1" dirty="0">
                <a:solidFill>
                  <a:sysClr val="windowText" lastClr="00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9" name="ชื่อเรื่อง 1"/>
            <p:cNvSpPr txBox="1">
              <a:spLocks/>
            </p:cNvSpPr>
            <p:nvPr/>
          </p:nvSpPr>
          <p:spPr>
            <a:xfrm>
              <a:off x="7053942" y="3766952"/>
              <a:ext cx="2826328" cy="9906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anchor="ctr">
              <a:normAutofit fontScale="775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th-TH" b="1" dirty="0" smtClean="0">
                  <a:solidFill>
                    <a:sysClr val="windowText" lastClr="000000"/>
                  </a:solidFill>
                  <a:latin typeface="Kanit" pitchFamily="2" charset="-34"/>
                  <a:cs typeface="Kanit" pitchFamily="2" charset="-34"/>
                </a:rPr>
                <a:t> จำนวนเต็มบวก</a:t>
              </a:r>
              <a:endParaRPr lang="th-TH" b="1" dirty="0">
                <a:solidFill>
                  <a:sysClr val="windowText" lastClr="00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17" name="กลุ่ม 16"/>
            <p:cNvGrpSpPr/>
            <p:nvPr/>
          </p:nvGrpSpPr>
          <p:grpSpPr>
            <a:xfrm>
              <a:off x="2325967" y="2769426"/>
              <a:ext cx="6141139" cy="1057892"/>
              <a:chOff x="2325967" y="2769426"/>
              <a:chExt cx="6141139" cy="1057892"/>
            </a:xfrm>
          </p:grpSpPr>
          <p:cxnSp>
            <p:nvCxnSpPr>
              <p:cNvPr id="5" name="ตัวเชื่อมต่อตรง 4"/>
              <p:cNvCxnSpPr>
                <a:stCxn id="6" idx="2"/>
              </p:cNvCxnSpPr>
              <p:nvPr/>
            </p:nvCxnSpPr>
            <p:spPr>
              <a:xfrm>
                <a:off x="5653037" y="2769426"/>
                <a:ext cx="0" cy="55566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5653037" y="3271653"/>
                <a:ext cx="0" cy="55566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ตัวเชื่อมต่อตรง 13"/>
              <p:cNvCxnSpPr/>
              <p:nvPr/>
            </p:nvCxnSpPr>
            <p:spPr>
              <a:xfrm>
                <a:off x="8465509" y="3211287"/>
                <a:ext cx="0" cy="55566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ตัวเชื่อมต่อตรง 14"/>
              <p:cNvCxnSpPr/>
              <p:nvPr/>
            </p:nvCxnSpPr>
            <p:spPr>
              <a:xfrm>
                <a:off x="2325967" y="3231821"/>
                <a:ext cx="0" cy="55566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" name="ตัวเชื่อมต่อตรง 15"/>
              <p:cNvCxnSpPr/>
              <p:nvPr/>
            </p:nvCxnSpPr>
            <p:spPr>
              <a:xfrm flipH="1">
                <a:off x="2325967" y="3231821"/>
                <a:ext cx="6141139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881" y="2935142"/>
            <a:ext cx="1031061" cy="103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2459980"/>
            <a:ext cx="3725273" cy="186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9" y="0"/>
            <a:ext cx="5484512" cy="1509623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9690110" cy="9906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ช่วยเติมจำนวนใน </a:t>
            </a:r>
            <a:r>
              <a:rPr lang="en-US" sz="3200" b="1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   </a:t>
            </a:r>
            <a:r>
              <a:rPr lang="en-US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ให้ถูกต้องหน่อยจ้า</a:t>
            </a:r>
            <a:endParaRPr lang="th-TH" sz="32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75" r="29525"/>
          <a:stretch/>
        </p:blipFill>
        <p:spPr bwMode="auto">
          <a:xfrm rot="16200000">
            <a:off x="5292296" y="-2773396"/>
            <a:ext cx="1621768" cy="121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Image result for à¸à¸±à¸à¹à¸£à¸µà¸¢à¸ 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" y="552089"/>
            <a:ext cx="888172" cy="15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332222" y="3232043"/>
            <a:ext cx="595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2 </a:t>
            </a:r>
            <a:endParaRPr lang="th-TH" sz="4800" dirty="0">
              <a:solidFill>
                <a:srgbClr val="FF0000"/>
              </a:solidFill>
            </a:endParaRPr>
          </a:p>
        </p:txBody>
      </p:sp>
      <p:pic>
        <p:nvPicPr>
          <p:cNvPr id="5128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1637" y="3700733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8040829" y="3197538"/>
            <a:ext cx="601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3 </a:t>
            </a:r>
            <a:endParaRPr lang="th-TH" sz="4800" dirty="0">
              <a:solidFill>
                <a:srgbClr val="FF0000"/>
              </a:solidFill>
            </a:endParaRPr>
          </a:p>
        </p:txBody>
      </p:sp>
      <p:pic>
        <p:nvPicPr>
          <p:cNvPr id="14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32222" y="3689955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60071" y="3700734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สี่เหลี่ยมผืนผ้า 15"/>
          <p:cNvSpPr/>
          <p:nvPr/>
        </p:nvSpPr>
        <p:spPr>
          <a:xfrm>
            <a:off x="10191303" y="3197537"/>
            <a:ext cx="601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6 </a:t>
            </a:r>
            <a:endParaRPr lang="th-TH" sz="4800" dirty="0">
              <a:solidFill>
                <a:srgbClr val="FF0000"/>
              </a:solidFill>
            </a:endParaRPr>
          </a:p>
        </p:txBody>
      </p:sp>
      <p:pic>
        <p:nvPicPr>
          <p:cNvPr id="17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91303" y="3700735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10931161" y="3186032"/>
            <a:ext cx="6174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7 </a:t>
            </a:r>
            <a:endParaRPr lang="th-TH" sz="4800" dirty="0">
              <a:solidFill>
                <a:srgbClr val="FF0000"/>
              </a:solidFill>
            </a:endParaRPr>
          </a:p>
        </p:txBody>
      </p:sp>
      <p:pic>
        <p:nvPicPr>
          <p:cNvPr id="19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93997" y="3792750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3613702" y="3232042"/>
            <a:ext cx="817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-3 </a:t>
            </a:r>
            <a:endParaRPr lang="th-TH" sz="4800" dirty="0">
              <a:solidFill>
                <a:srgbClr val="FF0000"/>
              </a:solidFill>
            </a:endParaRPr>
          </a:p>
        </p:txBody>
      </p:sp>
      <p:pic>
        <p:nvPicPr>
          <p:cNvPr id="21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8638" y="3792750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1397163" y="3229163"/>
            <a:ext cx="8226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-6 </a:t>
            </a:r>
            <a:endParaRPr lang="th-TH" sz="4800" dirty="0">
              <a:solidFill>
                <a:srgbClr val="FF0000"/>
              </a:solidFill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3859306" y="363071"/>
            <a:ext cx="524435" cy="672353"/>
          </a:xfrm>
          <a:prstGeom prst="ellipse">
            <a:avLst/>
          </a:prstGeom>
          <a:noFill/>
          <a:ln>
            <a:solidFill>
              <a:srgbClr val="0C4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34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18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9" y="0"/>
            <a:ext cx="5484512" cy="1509623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9690110" cy="9906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ช่วยเติมจำนวนใน </a:t>
            </a:r>
            <a:r>
              <a:rPr lang="en-US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    </a:t>
            </a:r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ให้ถูกต้องหน่อยจ้า</a:t>
            </a:r>
            <a:endParaRPr lang="th-TH" sz="32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1227" r="49400" b="-1227"/>
          <a:stretch/>
        </p:blipFill>
        <p:spPr bwMode="auto">
          <a:xfrm rot="16200000">
            <a:off x="5292296" y="-2773396"/>
            <a:ext cx="1621768" cy="121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Image result for à¸à¸±à¸à¹à¸£à¸µà¸¢à¸ 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" y="552089"/>
            <a:ext cx="888172" cy="15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411529" y="3153140"/>
            <a:ext cx="822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-20 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5128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8504" y="3533050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4191160" y="2958831"/>
            <a:ext cx="849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-18</a:t>
            </a:r>
            <a:r>
              <a:rPr lang="en-US" sz="5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 </a:t>
            </a:r>
            <a:endParaRPr lang="th-TH" sz="5400" dirty="0">
              <a:solidFill>
                <a:srgbClr val="FF0000"/>
              </a:solidFill>
            </a:endParaRPr>
          </a:p>
        </p:txBody>
      </p:sp>
      <p:pic>
        <p:nvPicPr>
          <p:cNvPr id="14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89089" y="3522272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83325" y="3523167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สี่เหลี่ยมผืนผ้า 15"/>
          <p:cNvSpPr/>
          <p:nvPr/>
        </p:nvSpPr>
        <p:spPr>
          <a:xfrm>
            <a:off x="4908021" y="3144262"/>
            <a:ext cx="755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-16 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17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25090" y="3488661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9293924" y="3107128"/>
            <a:ext cx="678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-4 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19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64948" y="3534666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9984653" y="3053860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-2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21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0193" y="3477470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10851888" y="3082565"/>
            <a:ext cx="354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0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3859306" y="363071"/>
            <a:ext cx="524435" cy="672353"/>
          </a:xfrm>
          <a:prstGeom prst="ellipse">
            <a:avLst/>
          </a:prstGeom>
          <a:noFill/>
          <a:ln>
            <a:solidFill>
              <a:srgbClr val="0C4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59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9" y="0"/>
            <a:ext cx="5484512" cy="1509623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9690110" cy="9906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ช่วยเติมจำนวน</a:t>
            </a:r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ใน  </a:t>
            </a:r>
            <a:r>
              <a:rPr lang="en-US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  </a:t>
            </a:r>
            <a:r>
              <a:rPr lang="en-US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ให้ถูกต้องหน่อยจ้า</a:t>
            </a:r>
            <a:endParaRPr lang="th-TH" sz="32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0" t="71" r="67550" b="-71"/>
          <a:stretch/>
        </p:blipFill>
        <p:spPr bwMode="auto">
          <a:xfrm rot="16200000">
            <a:off x="5292296" y="-2773396"/>
            <a:ext cx="1621768" cy="121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Image result for à¸à¸±à¸à¹à¸£à¸µà¸¢à¸ 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" y="552089"/>
            <a:ext cx="888172" cy="15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523065" y="3248169"/>
            <a:ext cx="6896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-55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5128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70040" y="3628079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4302696" y="3053860"/>
            <a:ext cx="922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-50</a:t>
            </a:r>
            <a:r>
              <a:rPr lang="en-US" sz="5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 </a:t>
            </a:r>
            <a:endParaRPr lang="th-TH" sz="5400" dirty="0">
              <a:solidFill>
                <a:srgbClr val="FF0000"/>
              </a:solidFill>
            </a:endParaRPr>
          </a:p>
        </p:txBody>
      </p:sp>
      <p:pic>
        <p:nvPicPr>
          <p:cNvPr id="14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700625" y="3617301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42838" y="3627074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สี่เหลี่ยมผืนผ้า 15"/>
          <p:cNvSpPr/>
          <p:nvPr/>
        </p:nvSpPr>
        <p:spPr>
          <a:xfrm>
            <a:off x="7167534" y="3248169"/>
            <a:ext cx="827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-30 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17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74260" y="3628079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7937630" y="3259631"/>
            <a:ext cx="824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-25 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19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27764" y="3617301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8721322" y="3269996"/>
            <a:ext cx="66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-20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21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62897" y="3628080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10176033" y="3239542"/>
            <a:ext cx="609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-10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3831686" y="355882"/>
            <a:ext cx="524435" cy="672353"/>
          </a:xfrm>
          <a:prstGeom prst="ellipse">
            <a:avLst/>
          </a:prstGeom>
          <a:noFill/>
          <a:ln>
            <a:solidFill>
              <a:srgbClr val="0C4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668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18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89" r="2036" b="66491"/>
          <a:stretch/>
        </p:blipFill>
        <p:spPr bwMode="auto">
          <a:xfrm>
            <a:off x="0" y="2605696"/>
            <a:ext cx="12033849" cy="155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7" y="16033"/>
            <a:ext cx="5484512" cy="1509623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9690110" cy="990600"/>
          </a:xfrm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ช่วยเติมจำนวนใน </a:t>
            </a:r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    ให้</a:t>
            </a:r>
            <a:r>
              <a:rPr lang="th-TH" sz="32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ถูกต้องหน่อยจ้า</a:t>
            </a:r>
            <a:endParaRPr lang="th-TH" sz="32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5126" name="Picture 6" descr="Image result for à¸à¸±à¸à¹à¸£à¸µà¸¢à¸ 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" y="552089"/>
            <a:ext cx="888172" cy="15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262945" y="3369419"/>
            <a:ext cx="676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-60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5128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9920" y="3749329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2042576" y="3175110"/>
            <a:ext cx="9220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-50</a:t>
            </a:r>
            <a:r>
              <a:rPr lang="en-US" sz="54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 </a:t>
            </a:r>
            <a:endParaRPr lang="th-TH" sz="5400" dirty="0">
              <a:solidFill>
                <a:srgbClr val="FF0000"/>
              </a:solidFill>
            </a:endParaRPr>
          </a:p>
        </p:txBody>
      </p:sp>
      <p:pic>
        <p:nvPicPr>
          <p:cNvPr id="14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40505" y="3738551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29630" y="3749329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สี่เหลี่ยมผืนผ้า 15"/>
          <p:cNvSpPr/>
          <p:nvPr/>
        </p:nvSpPr>
        <p:spPr>
          <a:xfrm>
            <a:off x="2819822" y="3370424"/>
            <a:ext cx="848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-40 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17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61287" y="3636775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8906990" y="3417267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40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19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67734" y="3723181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19"/>
          <p:cNvSpPr/>
          <p:nvPr/>
        </p:nvSpPr>
        <p:spPr>
          <a:xfrm>
            <a:off x="9682056" y="3410380"/>
            <a:ext cx="526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50</a:t>
            </a:r>
            <a:endParaRPr lang="th-TH" sz="3600" dirty="0">
              <a:solidFill>
                <a:srgbClr val="FF0000"/>
              </a:solidFill>
            </a:endParaRPr>
          </a:p>
        </p:txBody>
      </p:sp>
      <p:pic>
        <p:nvPicPr>
          <p:cNvPr id="21" name="Picture 8" descr="Related imag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68576" y="3733960"/>
            <a:ext cx="1856889" cy="160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21"/>
          <p:cNvSpPr/>
          <p:nvPr/>
        </p:nvSpPr>
        <p:spPr>
          <a:xfrm>
            <a:off x="10386346" y="3400015"/>
            <a:ext cx="514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60</a:t>
            </a:r>
            <a:endParaRPr lang="th-TH" sz="3600" dirty="0">
              <a:solidFill>
                <a:srgbClr val="FF0000"/>
              </a:solidFill>
            </a:endParaRPr>
          </a:p>
        </p:txBody>
      </p:sp>
      <p:sp>
        <p:nvSpPr>
          <p:cNvPr id="23" name="วงรี 22"/>
          <p:cNvSpPr/>
          <p:nvPr/>
        </p:nvSpPr>
        <p:spPr>
          <a:xfrm>
            <a:off x="3824301" y="314472"/>
            <a:ext cx="524435" cy="672353"/>
          </a:xfrm>
          <a:prstGeom prst="ellipse">
            <a:avLst/>
          </a:prstGeom>
          <a:noFill/>
          <a:ln>
            <a:solidFill>
              <a:srgbClr val="0C4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324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  <p:bldP spid="18" grpId="0"/>
      <p:bldP spid="20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50166" y="327804"/>
            <a:ext cx="3295291" cy="703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1038" y="251604"/>
            <a:ext cx="10871200" cy="9906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กิจกรรม จริงหรือเท็จ</a:t>
            </a:r>
            <a:endParaRPr lang="th-TH" sz="2800" b="1" dirty="0">
              <a:solidFill>
                <a:srgbClr val="0070C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026" name="Picture 2" descr="Image result for à¸à¸²à¸£à¹à¸à¸¹à¸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2" y="0"/>
            <a:ext cx="992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820808" y="251604"/>
            <a:ext cx="6811264" cy="99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พิจารณาว่าข้อความต่อไปนี้ 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จริง</a:t>
            </a:r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หรือเป็น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เท็จ</a:t>
            </a:r>
            <a:endParaRPr lang="th-TH" sz="3600" b="1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483744" y="1480708"/>
            <a:ext cx="898872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0  </a:t>
            </a:r>
            <a:r>
              <a:rPr lang="th-TH" sz="6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เป็นจำนวนเต็มลบ</a:t>
            </a:r>
            <a:endParaRPr lang="th-TH" sz="66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028" name="Picture 4" descr="Image result for à¸à¸²à¸£à¹à¸à¸¹à¸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55" y="2471308"/>
            <a:ext cx="2848037" cy="23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50166" y="1422010"/>
            <a:ext cx="8531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1) 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24640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292276" y="1539406"/>
            <a:ext cx="898872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-2  </a:t>
            </a:r>
            <a:r>
              <a:rPr lang="th-TH" sz="6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เป็นจำนวนเต็มลบ</a:t>
            </a:r>
            <a:endParaRPr lang="th-TH" sz="66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5931" y="1539406"/>
            <a:ext cx="9605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2) </a:t>
            </a:r>
            <a:endParaRPr lang="th-TH" sz="1800" dirty="0"/>
          </a:p>
        </p:txBody>
      </p:sp>
      <p:pic>
        <p:nvPicPr>
          <p:cNvPr id="2052" name="Picture 4" descr="Image result for à¸à¸²à¸£à¹à¸à¸¹à¸ gif  à¸à¸¹à¸à¸à¹à¸­à¸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77" y="2423485"/>
            <a:ext cx="2667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351038" y="251604"/>
            <a:ext cx="10871200" cy="9906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กิจกรรม จริงหรือเท็จ</a:t>
            </a:r>
            <a:endParaRPr lang="th-TH" sz="2800" b="1" dirty="0">
              <a:solidFill>
                <a:srgbClr val="0070C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1" name="Picture 2" descr="Image result for à¸à¸²à¸£à¹à¸à¸¹à¸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2" y="0"/>
            <a:ext cx="992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4820808" y="251604"/>
            <a:ext cx="6811264" cy="99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พิจารณาว่าข้อความต่อไปนี้ 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จริง</a:t>
            </a:r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หรือเป็น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เท็จ</a:t>
            </a:r>
            <a:endParaRPr lang="th-TH" sz="3600" b="1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5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187909" y="1534768"/>
            <a:ext cx="898872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-49  </a:t>
            </a:r>
            <a:r>
              <a:rPr lang="th-TH" sz="60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เป็นจำนวนเต็ม</a:t>
            </a:r>
            <a:endParaRPr lang="th-TH" sz="60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2143" y="1422010"/>
            <a:ext cx="9605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3) </a:t>
            </a:r>
            <a:endParaRPr lang="th-TH" sz="1800" dirty="0"/>
          </a:p>
        </p:txBody>
      </p:sp>
      <p:pic>
        <p:nvPicPr>
          <p:cNvPr id="10" name="Picture 4" descr="Image result for à¸à¸²à¸£à¹à¸à¸¹à¸ gif  à¸à¸¹à¸à¸à¹à¸­à¸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2" y="2275567"/>
            <a:ext cx="2667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351038" y="251604"/>
            <a:ext cx="10871200" cy="9906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กิจกรรม จริงหรือเท็จ</a:t>
            </a:r>
            <a:endParaRPr lang="th-TH" sz="2800" b="1" dirty="0">
              <a:solidFill>
                <a:srgbClr val="0070C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2" name="Picture 2" descr="Image result for à¸à¸²à¸£à¹à¸à¸¹à¸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2" y="0"/>
            <a:ext cx="992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4820808" y="251604"/>
            <a:ext cx="6811264" cy="99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พิจารณาว่าข้อความต่อไปนี้ 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จริง</a:t>
            </a:r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หรือเป็น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เท็จ</a:t>
            </a:r>
            <a:endParaRPr lang="th-TH" sz="3600" b="1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179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470297" y="1539406"/>
            <a:ext cx="898872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-1.7  </a:t>
            </a:r>
            <a:r>
              <a:rPr lang="th-TH" sz="6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เป็นจำนวนเต็มลบ</a:t>
            </a:r>
            <a:endParaRPr lang="th-TH" sz="66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2143" y="1422010"/>
            <a:ext cx="10054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4) </a:t>
            </a:r>
            <a:endParaRPr lang="th-TH" sz="1800" dirty="0"/>
          </a:p>
        </p:txBody>
      </p:sp>
      <p:pic>
        <p:nvPicPr>
          <p:cNvPr id="11" name="Picture 4" descr="Image result for à¸à¸²à¸£à¹à¸à¸¹à¸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31" y="2315802"/>
            <a:ext cx="2848037" cy="23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3082165" y="4158197"/>
            <a:ext cx="8240257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เป็นเท็จ เพราะ </a:t>
            </a:r>
            <a:r>
              <a:rPr lang="en-US" sz="4000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-1.7</a:t>
            </a:r>
            <a:r>
              <a:rPr lang="th-TH" sz="4000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 เป็นทศนิยม</a:t>
            </a:r>
            <a:endParaRPr lang="th-TH" sz="4000" b="1" dirty="0">
              <a:solidFill>
                <a:srgbClr val="FF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3" name="ชื่อเรื่อง 1"/>
          <p:cNvSpPr>
            <a:spLocks noGrp="1"/>
          </p:cNvSpPr>
          <p:nvPr>
            <p:ph type="title"/>
          </p:nvPr>
        </p:nvSpPr>
        <p:spPr>
          <a:xfrm>
            <a:off x="351038" y="251604"/>
            <a:ext cx="10871200" cy="9906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กิจกรรม จริงหรือเท็จ</a:t>
            </a:r>
            <a:endParaRPr lang="th-TH" sz="2800" b="1" dirty="0">
              <a:solidFill>
                <a:srgbClr val="0070C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4" name="Picture 2" descr="Image result for à¸à¸²à¸£à¹à¸à¸¹à¸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2" y="0"/>
            <a:ext cx="992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4820808" y="251604"/>
            <a:ext cx="6811264" cy="99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พิจารณาว่าข้อความต่อไปนี้ 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จริง</a:t>
            </a:r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หรือเป็น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เท็จ</a:t>
            </a:r>
            <a:endParaRPr lang="th-TH" sz="3600" b="1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985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117546" y="1539406"/>
            <a:ext cx="898872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300 </a:t>
            </a:r>
            <a:r>
              <a:rPr lang="th-TH" sz="6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เป็นจำนวนเต็ม</a:t>
            </a:r>
            <a:endParaRPr lang="th-TH" sz="66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2143" y="1422010"/>
            <a:ext cx="10054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5) </a:t>
            </a:r>
            <a:endParaRPr lang="th-TH" sz="1800" dirty="0"/>
          </a:p>
        </p:txBody>
      </p:sp>
      <p:pic>
        <p:nvPicPr>
          <p:cNvPr id="10" name="Picture 4" descr="Image result for à¸à¸²à¸£à¹à¸à¸¹à¸ gif  à¸à¸¹à¸à¸à¹à¸­à¸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89" y="2410037"/>
            <a:ext cx="2667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351038" y="251604"/>
            <a:ext cx="10871200" cy="9906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กิจกรรม จริงหรือเท็จ</a:t>
            </a:r>
            <a:endParaRPr lang="th-TH" sz="2800" b="1" dirty="0">
              <a:solidFill>
                <a:srgbClr val="0070C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2" name="Picture 2" descr="Image result for à¸à¸²à¸£à¹à¸à¸¹à¸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2" y="0"/>
            <a:ext cx="992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4820808" y="251604"/>
            <a:ext cx="6811264" cy="99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พิจารณาว่าข้อความต่อไปนี้ 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จริง</a:t>
            </a:r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หรือเป็น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เท็จ</a:t>
            </a:r>
            <a:endParaRPr lang="th-TH" sz="3600" b="1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09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715893" y="299589"/>
            <a:ext cx="9144000" cy="113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>
                <a:latin typeface="Kanit Light" pitchFamily="2" charset="-34"/>
                <a:cs typeface="Kanit Light" pitchFamily="2" charset="-34"/>
              </a:rPr>
              <a:t>จุดประสงค์การเรียนรู้</a:t>
            </a:r>
            <a:endParaRPr lang="th-TH" b="1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715893" y="2658511"/>
            <a:ext cx="9915387" cy="2144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ชื่อเรื่อง 1"/>
          <p:cNvSpPr txBox="1">
            <a:spLocks/>
          </p:cNvSpPr>
          <p:nvPr/>
        </p:nvSpPr>
        <p:spPr>
          <a:xfrm>
            <a:off x="632764" y="1828800"/>
            <a:ext cx="11133412" cy="4194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th-TH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1)	ระบุหรือยกตัวอย่างจำนวนเต็มบวก จำนวนเต็มลบ และศูนย์ได้ (</a:t>
            </a:r>
            <a:r>
              <a:rPr lang="en-US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K)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2)	</a:t>
            </a:r>
            <a:r>
              <a:rPr lang="th-TH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เปรียบเทียบจำนวนเต็มได้ (</a:t>
            </a:r>
            <a:r>
              <a:rPr lang="en-US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K)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3)	</a:t>
            </a:r>
            <a:r>
              <a:rPr lang="th-TH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เรียงลำดับจำนวนจากมากไปน้อย หรือน้อยไปมากได้ (</a:t>
            </a:r>
            <a:r>
              <a:rPr lang="en-US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K)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4)	</a:t>
            </a:r>
            <a:r>
              <a:rPr lang="th-TH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ใช้เส้นจำนวนในการเปรียบเทียบจำนวนเต็มได้ (</a:t>
            </a:r>
            <a:r>
              <a:rPr lang="en-US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P)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5)	</a:t>
            </a:r>
            <a:r>
              <a:rPr lang="th-TH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รับผิดชอบต่อหน้าที่ที่ได้รับมอบหมาย (</a:t>
            </a:r>
            <a:r>
              <a:rPr lang="en-US" dirty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9783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2077911" y="1804476"/>
            <a:ext cx="898872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60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ไม่เป็นจำนวนเต็ม</a:t>
            </a:r>
            <a:endParaRPr lang="th-TH" sz="60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2143" y="1422010"/>
            <a:ext cx="10054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6) </a:t>
            </a:r>
            <a:endParaRPr lang="th-TH" sz="1800" dirty="0"/>
          </a:p>
        </p:txBody>
      </p:sp>
      <p:pic>
        <p:nvPicPr>
          <p:cNvPr id="11" name="Picture 4" descr="Image result for à¸à¸²à¸£à¹à¸à¸¹à¸ 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60" y="2654600"/>
            <a:ext cx="2848037" cy="23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วัตถุ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079218"/>
              </p:ext>
            </p:extLst>
          </p:nvPr>
        </p:nvGraphicFramePr>
        <p:xfrm>
          <a:off x="1545461" y="1324817"/>
          <a:ext cx="1064900" cy="194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สมการ" r:id="rId4" imgW="203040" imgH="393480" progId="Equation.3">
                  <p:embed/>
                </p:oleObj>
              </mc:Choice>
              <mc:Fallback>
                <p:oleObj name="สมการ" r:id="rId4" imgW="2030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5461" y="1324817"/>
                        <a:ext cx="1064900" cy="1949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กลุ่ม 8"/>
          <p:cNvGrpSpPr/>
          <p:nvPr/>
        </p:nvGrpSpPr>
        <p:grpSpPr>
          <a:xfrm>
            <a:off x="1885493" y="4630138"/>
            <a:ext cx="9373559" cy="1343144"/>
            <a:chOff x="2788639" y="5387740"/>
            <a:chExt cx="9373559" cy="1343144"/>
          </a:xfrm>
        </p:grpSpPr>
        <p:sp>
          <p:nvSpPr>
            <p:cNvPr id="10" name="ชื่อเรื่อง 1"/>
            <p:cNvSpPr txBox="1">
              <a:spLocks/>
            </p:cNvSpPr>
            <p:nvPr/>
          </p:nvSpPr>
          <p:spPr>
            <a:xfrm>
              <a:off x="2788639" y="5564012"/>
              <a:ext cx="9373559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4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เป็นเท็จ เพราะ </a:t>
              </a:r>
              <a:r>
                <a:rPr lang="en-US" sz="4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   </a:t>
              </a:r>
              <a:r>
                <a:rPr lang="en-US" sz="4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   = </a:t>
              </a:r>
              <a:r>
                <a:rPr lang="en-US" sz="4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3 </a:t>
              </a:r>
              <a:r>
                <a:rPr lang="th-TH" sz="4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ซึ่ง </a:t>
              </a:r>
              <a:r>
                <a:rPr lang="en-US" sz="4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3 </a:t>
              </a:r>
              <a:r>
                <a:rPr lang="th-TH" sz="4000" b="1" dirty="0" smtClean="0">
                  <a:solidFill>
                    <a:srgbClr val="FF0000"/>
                  </a:solidFill>
                  <a:latin typeface="Kanit" pitchFamily="2" charset="-34"/>
                  <a:cs typeface="Kanit" pitchFamily="2" charset="-34"/>
                </a:rPr>
                <a:t>เป็นจำนวนเต็ม</a:t>
              </a:r>
              <a:endParaRPr lang="th-TH" sz="4000" b="1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graphicFrame>
          <p:nvGraphicFramePr>
            <p:cNvPr id="8" name="วัตถุ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6632528"/>
                </p:ext>
              </p:extLst>
            </p:nvPr>
          </p:nvGraphicFramePr>
          <p:xfrm>
            <a:off x="5723954" y="5387740"/>
            <a:ext cx="733916" cy="1343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2" name="สมการ" r:id="rId6" imgW="203040" imgH="393480" progId="Equation.3">
                    <p:embed/>
                  </p:oleObj>
                </mc:Choice>
                <mc:Fallback>
                  <p:oleObj name="สมการ" r:id="rId6" imgW="203040" imgH="393480" progId="Equation.3">
                    <p:embed/>
                    <p:pic>
                      <p:nvPicPr>
                        <p:cNvPr id="0" name="วัตถุ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3954" y="5387740"/>
                          <a:ext cx="733916" cy="1343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ชื่อเรื่อง 1"/>
          <p:cNvSpPr>
            <a:spLocks noGrp="1"/>
          </p:cNvSpPr>
          <p:nvPr>
            <p:ph type="title"/>
          </p:nvPr>
        </p:nvSpPr>
        <p:spPr>
          <a:xfrm>
            <a:off x="351038" y="251604"/>
            <a:ext cx="10871200" cy="9906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กิจกรรม จริงหรือเท็จ</a:t>
            </a:r>
            <a:endParaRPr lang="th-TH" sz="2800" b="1" dirty="0">
              <a:solidFill>
                <a:srgbClr val="0070C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5" name="Picture 2" descr="Image result for à¸à¸²à¸£à¹à¸à¸¹à¸ 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2" y="0"/>
            <a:ext cx="992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ชื่อเรื่อง 1"/>
          <p:cNvSpPr txBox="1">
            <a:spLocks/>
          </p:cNvSpPr>
          <p:nvPr/>
        </p:nvSpPr>
        <p:spPr>
          <a:xfrm>
            <a:off x="4820808" y="251604"/>
            <a:ext cx="6811264" cy="99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พิจารณาว่าข้อความต่อไปนี้ 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จริง</a:t>
            </a:r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หรือเป็น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เท็จ</a:t>
            </a:r>
            <a:endParaRPr lang="th-TH" sz="3600" b="1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36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1117546" y="1976008"/>
            <a:ext cx="10256808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มีจำนวนเต็มบวกและเต็มลบมากมายนับไม่ถ้วน</a:t>
            </a:r>
            <a:endParaRPr lang="th-TH" sz="60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2143" y="1422010"/>
            <a:ext cx="10054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7) </a:t>
            </a:r>
            <a:endParaRPr lang="th-TH" sz="1800" dirty="0"/>
          </a:p>
        </p:txBody>
      </p:sp>
      <p:pic>
        <p:nvPicPr>
          <p:cNvPr id="10" name="Picture 4" descr="Image result for à¸à¸²à¸£à¹à¸à¸¹à¸ gif  à¸à¸¹à¸à¸à¹à¸­à¸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91" y="3227517"/>
            <a:ext cx="2667000" cy="28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ชื่อเรื่อง 1"/>
          <p:cNvSpPr>
            <a:spLocks noGrp="1"/>
          </p:cNvSpPr>
          <p:nvPr>
            <p:ph type="title"/>
          </p:nvPr>
        </p:nvSpPr>
        <p:spPr>
          <a:xfrm>
            <a:off x="351038" y="251604"/>
            <a:ext cx="10871200" cy="9906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กิจกรรม จริงหรือเท็จ</a:t>
            </a:r>
            <a:endParaRPr lang="th-TH" sz="2800" b="1" dirty="0">
              <a:solidFill>
                <a:srgbClr val="0070C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2" name="Picture 2" descr="Image result for à¸à¸²à¸£à¹à¸à¸¹à¸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2" y="0"/>
            <a:ext cx="992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4820808" y="251604"/>
            <a:ext cx="6811264" cy="99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พิจารณาว่าข้อความต่อไปนี้ 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จริง</a:t>
            </a:r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หรือเป็น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เท็จ</a:t>
            </a:r>
            <a:endParaRPr lang="th-TH" sz="3600" b="1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59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14844" y="1539406"/>
            <a:ext cx="11921706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54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</a:t>
            </a:r>
            <a:r>
              <a:rPr lang="en-US" sz="54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1 </a:t>
            </a:r>
            <a:r>
              <a:rPr lang="th-TH" sz="54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เป็นจำนวนเต็มบวกที่มีค่ามากที่สุด</a:t>
            </a:r>
            <a:endParaRPr lang="th-TH" sz="5400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2143" y="1422010"/>
            <a:ext cx="10054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Little_Star" pitchFamily="2" charset="0"/>
                <a:cs typeface="Little_Star" pitchFamily="2" charset="0"/>
              </a:rPr>
              <a:t>8) </a:t>
            </a:r>
            <a:endParaRPr lang="th-TH" sz="1800" dirty="0"/>
          </a:p>
        </p:txBody>
      </p:sp>
      <p:pic>
        <p:nvPicPr>
          <p:cNvPr id="11" name="Picture 4" descr="Image result for à¸à¸²à¸£à¹à¸à¸¹à¸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19" y="2304976"/>
            <a:ext cx="2848037" cy="23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1383102" y="4417641"/>
            <a:ext cx="10808898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rPr>
              <a:t>เป็นเท็จ เพราะ มีจำนวนเต็มบวกที่มากกว่าหนึ่ง เช่น </a:t>
            </a:r>
            <a:r>
              <a:rPr lang="en-US" sz="3600" dirty="0" smtClean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rPr>
              <a:t>2,3,4, …</a:t>
            </a:r>
            <a:endParaRPr lang="th-TH" sz="3600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351038" y="251604"/>
            <a:ext cx="10871200" cy="990600"/>
          </a:xfrm>
        </p:spPr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  <a:latin typeface="Kanit" pitchFamily="2" charset="-34"/>
                <a:cs typeface="Kanit" pitchFamily="2" charset="-34"/>
              </a:rPr>
              <a:t>กิจกรรม จริงหรือเท็จ</a:t>
            </a:r>
            <a:endParaRPr lang="th-TH" sz="2800" b="1" dirty="0">
              <a:solidFill>
                <a:srgbClr val="0070C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3" name="Picture 2" descr="Image result for à¸à¸²à¸£à¹à¸à¸¹à¸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62" y="0"/>
            <a:ext cx="992646" cy="99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ชื่อเรื่อง 1"/>
          <p:cNvSpPr txBox="1">
            <a:spLocks/>
          </p:cNvSpPr>
          <p:nvPr/>
        </p:nvSpPr>
        <p:spPr>
          <a:xfrm>
            <a:off x="4820808" y="251604"/>
            <a:ext cx="6811264" cy="9906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พิจารณาว่าข้อความต่อไปนี้ 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จริง</a:t>
            </a:r>
            <a:r>
              <a:rPr lang="th-TH" sz="3600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หรือเป็น</a:t>
            </a:r>
            <a:r>
              <a:rPr lang="th-TH" sz="3600" b="1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เท็จ</a:t>
            </a:r>
            <a:endParaRPr lang="th-TH" sz="3600" b="1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66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34" y="168214"/>
            <a:ext cx="5668254" cy="6479251"/>
          </a:xfrm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3364338" y="2665562"/>
            <a:ext cx="4780951" cy="990600"/>
          </a:xfrm>
        </p:spPr>
        <p:txBody>
          <a:bodyPr>
            <a:noAutofit/>
          </a:bodyPr>
          <a:lstStyle/>
          <a:p>
            <a:pPr algn="ctr"/>
            <a:r>
              <a:rPr lang="th-TH" sz="5400" b="1" dirty="0" smtClean="0">
                <a:latin typeface="Kanit" pitchFamily="2" charset="-34"/>
                <a:cs typeface="Kanit" pitchFamily="2" charset="-34"/>
              </a:rPr>
              <a:t>ใบงานที่ </a:t>
            </a:r>
            <a:r>
              <a:rPr lang="en-US" sz="5400" b="1" dirty="0" smtClean="0">
                <a:latin typeface="Kanit" pitchFamily="2" charset="-34"/>
                <a:cs typeface="Kanit" pitchFamily="2" charset="-34"/>
              </a:rPr>
              <a:t>1 </a:t>
            </a:r>
            <a:r>
              <a:rPr lang="th-TH" sz="5400" b="1" dirty="0" smtClean="0">
                <a:latin typeface="Kanit" pitchFamily="2" charset="-34"/>
                <a:cs typeface="Kanit" pitchFamily="2" charset="-34"/>
              </a:rPr>
              <a:t/>
            </a:r>
            <a:br>
              <a:rPr lang="th-TH" sz="5400" b="1" dirty="0" smtClean="0">
                <a:latin typeface="Kanit" pitchFamily="2" charset="-34"/>
                <a:cs typeface="Kanit" pitchFamily="2" charset="-34"/>
              </a:rPr>
            </a:br>
            <a:r>
              <a:rPr lang="th-TH" sz="5400" b="1" dirty="0" smtClean="0">
                <a:latin typeface="Kanit" pitchFamily="2" charset="-34"/>
                <a:cs typeface="Kanit" pitchFamily="2" charset="-34"/>
              </a:rPr>
              <a:t>เรื่องจำนวนเต็ม</a:t>
            </a:r>
            <a:endParaRPr lang="th-TH" sz="5400" b="1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86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0"/>
            <a:ext cx="10871200" cy="9906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sz="3200" dirty="0">
              <a:solidFill>
                <a:srgbClr val="00206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17418" y="1585850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1) </a:t>
            </a:r>
            <a:r>
              <a:rPr lang="th-TH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จำนวนเต็มบวกกับจำนวนนับคือจำนวนเดียวกัน หรือไม่</a:t>
            </a:r>
            <a:endParaRPr lang="th-TH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467359" y="3217426"/>
            <a:ext cx="1652358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54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582100" y="3171700"/>
            <a:ext cx="7819902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เป็นจำนวนเดียวกัน</a:t>
            </a:r>
            <a:endParaRPr lang="th-TH" sz="6600" b="1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679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0"/>
            <a:ext cx="10871200" cy="990600"/>
          </a:xfrm>
        </p:spPr>
        <p:txBody>
          <a:bodyPr/>
          <a:lstStyle/>
          <a:p>
            <a:r>
              <a:rPr lang="th-TH" dirty="0" smtClean="0"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69818" y="1732498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2)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จำนวนเต็มบวกอยู่ด้านใดของศูนย์ </a:t>
            </a:r>
          </a:p>
          <a:p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บนเส้นจำนวน</a:t>
            </a:r>
            <a:endParaRPr lang="th-TH" sz="54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180053" y="3397829"/>
            <a:ext cx="2297817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60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137978" y="3397829"/>
            <a:ext cx="523684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ด้านขวา</a:t>
            </a:r>
            <a:endParaRPr lang="th-TH" sz="6600" b="1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382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0"/>
            <a:ext cx="10871200" cy="990600"/>
          </a:xfrm>
        </p:spPr>
        <p:txBody>
          <a:bodyPr/>
          <a:lstStyle/>
          <a:p>
            <a:r>
              <a:rPr lang="th-TH" dirty="0" smtClean="0"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17418" y="1585850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3)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จำนวนเต็มบวกตัวแรกที่อยู่ใกล้ศูนย์มากที่สุดคือจำนวนใด</a:t>
            </a:r>
            <a:endParaRPr lang="th-TH" sz="54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986877" y="3278084"/>
            <a:ext cx="2338158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60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840940" y="3278084"/>
            <a:ext cx="5716223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1</a:t>
            </a:r>
            <a:endParaRPr lang="th-TH" sz="66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1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0"/>
            <a:ext cx="10871200" cy="990600"/>
          </a:xfrm>
        </p:spPr>
        <p:txBody>
          <a:bodyPr/>
          <a:lstStyle/>
          <a:p>
            <a:r>
              <a:rPr lang="th-TH" dirty="0" smtClean="0"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17418" y="1585850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4)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จำนวนเต็มบวกที่มาก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ที่สุด</a:t>
            </a:r>
          </a:p>
          <a:p>
            <a:r>
              <a:rPr lang="th-TH" sz="54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 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คือ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จำนวนใด</a:t>
            </a:r>
            <a:endParaRPr lang="th-TH" sz="54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521148" y="3300350"/>
            <a:ext cx="2432288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60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254189" y="3989119"/>
            <a:ext cx="7908093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ไม่มีจำนวนเต็มบวกใดที่มากที่สุด</a:t>
            </a:r>
            <a:endParaRPr lang="th-TH" sz="6600" b="1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3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-13447"/>
            <a:ext cx="10871200" cy="990600"/>
          </a:xfrm>
        </p:spPr>
        <p:txBody>
          <a:bodyPr/>
          <a:lstStyle/>
          <a:p>
            <a:r>
              <a:rPr lang="th-TH" dirty="0" smtClean="0"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17418" y="1585850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5)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จำนวนเต็มบวกที่น้อย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ที่สุด</a:t>
            </a:r>
          </a:p>
          <a:p>
            <a:r>
              <a:rPr lang="th-TH" sz="54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 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คือ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จำนวนใด</a:t>
            </a:r>
            <a:endParaRPr lang="th-TH" sz="54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368311" y="3257156"/>
            <a:ext cx="2593653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60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612340" y="3278084"/>
            <a:ext cx="5944823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1</a:t>
            </a:r>
            <a:endParaRPr lang="th-TH" sz="66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-26894"/>
            <a:ext cx="10871200" cy="990600"/>
          </a:xfrm>
        </p:spPr>
        <p:txBody>
          <a:bodyPr/>
          <a:lstStyle/>
          <a:p>
            <a:r>
              <a:rPr lang="th-TH" dirty="0" smtClean="0"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17418" y="1585850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6)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จำนวนเต็มลบใช้บอกอะไรได้บ้าง</a:t>
            </a:r>
            <a:endParaRPr lang="th-TH" sz="54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969818" y="3278084"/>
            <a:ext cx="176744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60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2846449" y="3231325"/>
            <a:ext cx="7819902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อุณหภูมิ</a:t>
            </a:r>
            <a:endParaRPr lang="th-TH" sz="6600" b="1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3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3039064" y="4156364"/>
            <a:ext cx="6422649" cy="2309751"/>
            <a:chOff x="2539998" y="4276725"/>
            <a:chExt cx="7251726" cy="2581275"/>
          </a:xfrm>
        </p:grpSpPr>
        <p:pic>
          <p:nvPicPr>
            <p:cNvPr id="6152" name="Picture 8" descr="Image result for à¸ªà¸£à¹à¸²à¸à¸£à¸­à¸¢à¸à¸²à¸à¸à¸à¸à¸£à¸°à¸à¸¹à¸à¸ªà¸±à¸à¸§à¹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861"/>
            <a:stretch/>
          </p:blipFill>
          <p:spPr bwMode="auto">
            <a:xfrm>
              <a:off x="2539998" y="4276725"/>
              <a:ext cx="7064464" cy="1596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ชื่อเรื่อง 1"/>
            <p:cNvSpPr txBox="1">
              <a:spLocks/>
            </p:cNvSpPr>
            <p:nvPr/>
          </p:nvSpPr>
          <p:spPr>
            <a:xfrm>
              <a:off x="2539998" y="5867400"/>
              <a:ext cx="7251726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sz="2800" dirty="0" smtClean="0">
                  <a:solidFill>
                    <a:srgbClr val="FF0000"/>
                  </a:solidFill>
                  <a:latin typeface="Kanit Light" pitchFamily="2" charset="-34"/>
                  <a:cs typeface="Kanit Light" pitchFamily="2" charset="-34"/>
                </a:rPr>
                <a:t>สร้างรอยบากบนกระดูกสัตว์ แทนจำนวน ในยุคโบราณ</a:t>
              </a:r>
              <a:endParaRPr lang="th-TH" sz="2800" dirty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3443" y="3678010"/>
            <a:ext cx="2296555" cy="846489"/>
          </a:xfrm>
        </p:spPr>
        <p:txBody>
          <a:bodyPr>
            <a:noAutofit/>
          </a:bodyPr>
          <a:lstStyle/>
          <a:p>
            <a:r>
              <a:rPr lang="th-TH" sz="2800" dirty="0" smtClean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rPr>
              <a:t>คนเลี้ยงแกะใช้ก้อนหินแทนจำนวนแกะ</a:t>
            </a:r>
            <a:endParaRPr lang="th-TH" sz="2800" dirty="0">
              <a:solidFill>
                <a:srgbClr val="FF0000"/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243444" y="1210704"/>
            <a:ext cx="4316682" cy="2793303"/>
            <a:chOff x="243443" y="1706336"/>
            <a:chExt cx="4705767" cy="312577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443" y="1706336"/>
              <a:ext cx="3975595" cy="2236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8" name="Picture 4" descr="Image result for à¸à¹à¸­à¸à¸«à¸´à¸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9998" y="3520971"/>
              <a:ext cx="2409212" cy="1311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กลุ่ม 3"/>
          <p:cNvGrpSpPr/>
          <p:nvPr/>
        </p:nvGrpSpPr>
        <p:grpSpPr>
          <a:xfrm>
            <a:off x="5204261" y="495300"/>
            <a:ext cx="4550702" cy="3369028"/>
            <a:chOff x="7576951" y="162048"/>
            <a:chExt cx="5327815" cy="4464190"/>
          </a:xfrm>
        </p:grpSpPr>
        <p:pic>
          <p:nvPicPr>
            <p:cNvPr id="6150" name="Picture 6" descr="https://f.ptcdn.info/761/016/000/1394955202-Quipu-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951" y="162048"/>
              <a:ext cx="2847975" cy="427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ชื่อเรื่อง 1"/>
            <p:cNvSpPr txBox="1">
              <a:spLocks/>
            </p:cNvSpPr>
            <p:nvPr/>
          </p:nvSpPr>
          <p:spPr>
            <a:xfrm>
              <a:off x="9453351" y="2790635"/>
              <a:ext cx="3451415" cy="1835603"/>
            </a:xfrm>
            <a:prstGeom prst="rect">
              <a:avLst/>
            </a:prstGeom>
          </p:spPr>
          <p:txBody>
            <a:bodyPr vert="horz" anchor="ctr">
              <a:normAutofit fontScale="550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dirty="0" smtClean="0">
                  <a:solidFill>
                    <a:srgbClr val="FF0000"/>
                  </a:solidFill>
                  <a:latin typeface="Kanit Light" pitchFamily="2" charset="-34"/>
                  <a:cs typeface="Kanit Light" pitchFamily="2" charset="-34"/>
                </a:rPr>
                <a:t>สมัยโบราณชาวอินคา ใช้การมัดเชือกเป็นปม แทนการบันทึก</a:t>
              </a:r>
              <a:endParaRPr lang="th-TH" dirty="0">
                <a:solidFill>
                  <a:srgbClr val="FF0000"/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243443" y="67974"/>
            <a:ext cx="4601689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anit Light" pitchFamily="2" charset="-34"/>
                <a:cs typeface="Kanit Light" pitchFamily="2" charset="-34"/>
              </a:rPr>
              <a:t>ก่อนจะมีสัญลักษณ์แทนจำนวน....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  <a:latin typeface="Kanit Light" pitchFamily="2" charset="-34"/>
              <a:cs typeface="Kanit Light" pitchFamily="2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8417163" y="0"/>
            <a:ext cx="3873797" cy="2538555"/>
            <a:chOff x="8049028" y="-58573"/>
            <a:chExt cx="3873797" cy="2538555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028" y="-58573"/>
              <a:ext cx="3873797" cy="2538555"/>
            </a:xfrm>
            <a:prstGeom prst="rect">
              <a:avLst/>
            </a:prstGeom>
          </p:spPr>
        </p:pic>
        <p:sp>
          <p:nvSpPr>
            <p:cNvPr id="15" name="ชื่อเรื่อง 1"/>
            <p:cNvSpPr txBox="1">
              <a:spLocks/>
            </p:cNvSpPr>
            <p:nvPr/>
          </p:nvSpPr>
          <p:spPr>
            <a:xfrm>
              <a:off x="8716488" y="504701"/>
              <a:ext cx="2928434" cy="990600"/>
            </a:xfrm>
            <a:prstGeom prst="rect">
              <a:avLst/>
            </a:prstGeom>
          </p:spPr>
          <p:txBody>
            <a:bodyPr vert="horz" anchor="ctr">
              <a:normAutofit fontScale="600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h-TH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nit Light" pitchFamily="2" charset="-34"/>
                  <a:cs typeface="Kanit Light" pitchFamily="2" charset="-34"/>
                </a:rPr>
                <a:t>    จำนวนนับ </a:t>
              </a:r>
            </a:p>
            <a:p>
              <a:r>
                <a:rPr lang="th-TH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Kanit Light" pitchFamily="2" charset="-34"/>
                  <a:cs typeface="Kanit Light" pitchFamily="2" charset="-34"/>
                </a:rPr>
                <a:t>หรือจำนวนเต็มบวก</a:t>
              </a:r>
              <a:endParaRPr lang="th-TH" b="1" dirty="0">
                <a:solidFill>
                  <a:schemeClr val="tx1">
                    <a:lumMod val="95000"/>
                    <a:lumOff val="5000"/>
                  </a:schemeClr>
                </a:solidFill>
                <a:latin typeface="Kanit Light" pitchFamily="2" charset="-34"/>
                <a:cs typeface="Kanit Light" pitchFamily="2" charset="-34"/>
              </a:endParaRPr>
            </a:p>
          </p:txBody>
        </p:sp>
      </p:grpSp>
      <p:pic>
        <p:nvPicPr>
          <p:cNvPr id="10" name="รูปภาพ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31" y="2538555"/>
            <a:ext cx="934548" cy="17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-24291"/>
            <a:ext cx="10871200" cy="990600"/>
          </a:xfrm>
        </p:spPr>
        <p:txBody>
          <a:bodyPr/>
          <a:lstStyle/>
          <a:p>
            <a:r>
              <a:rPr lang="th-TH" dirty="0" smtClean="0"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17418" y="1812426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7)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จำนวนเต็มลบอยู่ด้านใดของศูนย์ </a:t>
            </a:r>
          </a:p>
          <a:p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    บน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เส้นจำนวน</a:t>
            </a:r>
            <a:endParaRPr lang="th-TH" sz="54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737202" y="3516086"/>
            <a:ext cx="1867511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60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604713" y="3504660"/>
            <a:ext cx="7819902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ด้านซ้าย</a:t>
            </a:r>
            <a:endParaRPr lang="th-TH" sz="6600" b="1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935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0"/>
            <a:ext cx="10871200" cy="990600"/>
          </a:xfrm>
        </p:spPr>
        <p:txBody>
          <a:bodyPr/>
          <a:lstStyle/>
          <a:p>
            <a:r>
              <a:rPr lang="th-TH" dirty="0" smtClean="0"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65347" y="1877162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8)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จำนวนเต็มลบตัวแรกที่อยู่ใกล้ศูนย์มากที่สุด คือจำนวนใด</a:t>
            </a:r>
            <a:endParaRPr lang="th-TH" sz="54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969818" y="3569396"/>
            <a:ext cx="23785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60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2737262" y="3569396"/>
            <a:ext cx="7819902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-1</a:t>
            </a:r>
            <a:endParaRPr lang="th-TH" sz="66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0"/>
            <a:ext cx="10871200" cy="990600"/>
          </a:xfrm>
        </p:spPr>
        <p:txBody>
          <a:bodyPr/>
          <a:lstStyle/>
          <a:p>
            <a:r>
              <a:rPr lang="th-TH" dirty="0" smtClean="0"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17418" y="1585850"/>
            <a:ext cx="1115046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9)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จำนวนเต็มลบที่มากที่สุด คือจำนวนใด</a:t>
            </a:r>
            <a:endParaRPr lang="th-TH" sz="54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969818" y="3278084"/>
            <a:ext cx="176744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60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2737262" y="3278084"/>
            <a:ext cx="7819902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rPr>
              <a:t>-1</a:t>
            </a:r>
            <a:endParaRPr lang="th-TH" sz="6600" b="1" dirty="0">
              <a:solidFill>
                <a:srgbClr val="7030A0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0871200" cy="990600"/>
          </a:xfrm>
        </p:spPr>
        <p:txBody>
          <a:bodyPr/>
          <a:lstStyle/>
          <a:p>
            <a:r>
              <a:rPr lang="th-TH" dirty="0" smtClean="0">
                <a:latin typeface="Kanit" pitchFamily="2" charset="-34"/>
                <a:cs typeface="Kanit" pitchFamily="2" charset="-34"/>
              </a:rPr>
              <a:t>จงตอบคำถามต่อไปนี้</a:t>
            </a:r>
            <a:endParaRPr lang="th-TH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" y="688769"/>
            <a:ext cx="12182106" cy="616923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64776" y="1585850"/>
            <a:ext cx="1162722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10) </a:t>
            </a:r>
            <a:r>
              <a:rPr lang="th-TH" sz="54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จำนวนเต็มลบที่น้อยที่สุด คือจำนวนใด</a:t>
            </a:r>
            <a:endParaRPr lang="th-TH" sz="54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969818" y="3278084"/>
            <a:ext cx="176744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u="sng" dirty="0" smtClean="0">
                <a:solidFill>
                  <a:srgbClr val="C00000"/>
                </a:solidFill>
                <a:latin typeface="Kanit" pitchFamily="2" charset="-34"/>
                <a:cs typeface="Kanit" pitchFamily="2" charset="-34"/>
              </a:rPr>
              <a:t>ตอบ</a:t>
            </a:r>
            <a:endParaRPr lang="th-TH" sz="6000" b="1" u="sng" dirty="0">
              <a:solidFill>
                <a:srgbClr val="C0000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355825" y="3284050"/>
            <a:ext cx="8706185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54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ไม่มีจำนวนเต็มลบ</a:t>
            </a:r>
            <a:r>
              <a:rPr lang="th-TH" sz="54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ใด</a:t>
            </a:r>
          </a:p>
          <a:p>
            <a:r>
              <a:rPr lang="th-TH" sz="54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ที่</a:t>
            </a:r>
            <a:r>
              <a:rPr lang="th-TH" sz="54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น้อยที่สุด</a:t>
            </a:r>
            <a:endParaRPr lang="th-TH" sz="5400" b="1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2238" y="172528"/>
            <a:ext cx="10871200" cy="990600"/>
          </a:xfrm>
        </p:spPr>
        <p:txBody>
          <a:bodyPr>
            <a:normAutofit/>
          </a:bodyPr>
          <a:lstStyle/>
          <a:p>
            <a:r>
              <a:rPr lang="th-TH" sz="3200" dirty="0" smtClean="0">
                <a:latin typeface="Kanit" pitchFamily="2" charset="-34"/>
                <a:cs typeface="Kanit" pitchFamily="2" charset="-34"/>
              </a:rPr>
              <a:t>จงเติมอักษร </a:t>
            </a:r>
            <a:r>
              <a:rPr lang="en-US" sz="3200" dirty="0" smtClean="0">
                <a:latin typeface="Kanit" pitchFamily="2" charset="-34"/>
                <a:cs typeface="Kanit" pitchFamily="2" charset="-34"/>
              </a:rPr>
              <a:t>a – f </a:t>
            </a:r>
            <a:r>
              <a:rPr lang="th-TH" sz="3200" dirty="0" smtClean="0">
                <a:latin typeface="Kanit" pitchFamily="2" charset="-34"/>
                <a:cs typeface="Kanit" pitchFamily="2" charset="-34"/>
              </a:rPr>
              <a:t>ลงในช่องว่างของเส้นจำนวนต่อไปนี้ให้สมบูรณ์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9909863" y="1580062"/>
            <a:ext cx="2256497" cy="44365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6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-50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-3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-6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2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-20</a:t>
            </a:r>
            <a:endParaRPr lang="th-TH" sz="3600" dirty="0">
              <a:solidFill>
                <a:schemeClr val="tx1"/>
              </a:solidFill>
              <a:latin typeface="Little_Star" pitchFamily="2" charset="0"/>
              <a:cs typeface="Little_Star" pitchFamily="2" charset="0"/>
            </a:endParaRPr>
          </a:p>
        </p:txBody>
      </p:sp>
      <p:pic>
        <p:nvPicPr>
          <p:cNvPr id="9" name="Picture 2" descr="Image result for à¹à¸ªà¹à¸à¸à¸³à¸à¸§à¸ à¹à¸à¹à¸¡à¸¥à¸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27320" r="2410" b="58841"/>
          <a:stretch/>
        </p:blipFill>
        <p:spPr bwMode="auto">
          <a:xfrm flipV="1">
            <a:off x="352238" y="2103282"/>
            <a:ext cx="9076770" cy="2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08519" y="1580062"/>
            <a:ext cx="256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ittle_Star" pitchFamily="2" charset="0"/>
                <a:cs typeface="Little_Star" pitchFamily="2" charset="0"/>
              </a:rPr>
              <a:t>1</a:t>
            </a:r>
            <a:endParaRPr lang="th-TH" dirty="0"/>
          </a:p>
        </p:txBody>
      </p:sp>
      <p:grpSp>
        <p:nvGrpSpPr>
          <p:cNvPr id="13" name="กลุ่ม 12"/>
          <p:cNvGrpSpPr/>
          <p:nvPr/>
        </p:nvGrpSpPr>
        <p:grpSpPr>
          <a:xfrm>
            <a:off x="346019" y="2303074"/>
            <a:ext cx="9142364" cy="630131"/>
            <a:chOff x="346019" y="2303074"/>
            <a:chExt cx="9142364" cy="630131"/>
          </a:xfrm>
        </p:grpSpPr>
        <p:pic>
          <p:nvPicPr>
            <p:cNvPr id="11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t="73134" r="2307" b="8970"/>
            <a:stretch/>
          </p:blipFill>
          <p:spPr bwMode="auto">
            <a:xfrm>
              <a:off x="346019" y="2303074"/>
              <a:ext cx="9142364" cy="41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สี่เหลี่ยมผืนผ้า 11"/>
            <p:cNvSpPr/>
            <p:nvPr/>
          </p:nvSpPr>
          <p:spPr>
            <a:xfrm>
              <a:off x="5771408" y="2386964"/>
              <a:ext cx="617517" cy="54624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38" y="2421469"/>
            <a:ext cx="536933" cy="50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>
            <a:off x="236920" y="3604394"/>
            <a:ext cx="301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ittle_Star" pitchFamily="2" charset="0"/>
                <a:cs typeface="Little_Star" pitchFamily="2" charset="0"/>
              </a:rPr>
              <a:t>2</a:t>
            </a:r>
            <a:endParaRPr lang="th-TH" dirty="0"/>
          </a:p>
        </p:txBody>
      </p:sp>
      <p:grpSp>
        <p:nvGrpSpPr>
          <p:cNvPr id="16" name="กลุ่ม 15"/>
          <p:cNvGrpSpPr/>
          <p:nvPr/>
        </p:nvGrpSpPr>
        <p:grpSpPr>
          <a:xfrm>
            <a:off x="505809" y="4319051"/>
            <a:ext cx="9142364" cy="592276"/>
            <a:chOff x="346019" y="2303074"/>
            <a:chExt cx="9142364" cy="592276"/>
          </a:xfrm>
        </p:grpSpPr>
        <p:pic>
          <p:nvPicPr>
            <p:cNvPr id="17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t="73134" r="2307" b="8970"/>
            <a:stretch/>
          </p:blipFill>
          <p:spPr bwMode="auto">
            <a:xfrm>
              <a:off x="346019" y="2303074"/>
              <a:ext cx="9142364" cy="417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สี่เหลี่ยมผืนผ้า 17"/>
            <p:cNvSpPr/>
            <p:nvPr/>
          </p:nvSpPr>
          <p:spPr>
            <a:xfrm>
              <a:off x="3002329" y="2349109"/>
              <a:ext cx="617517" cy="54624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0" name="Picture 2" descr="Image result for à¹à¸ªà¹à¸à¸à¸³à¸à¸§à¸ à¹à¸à¹à¸¡à¸¥à¸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27320" r="2410" b="58841"/>
          <a:stretch/>
        </p:blipFill>
        <p:spPr bwMode="auto">
          <a:xfrm flipV="1">
            <a:off x="538606" y="4081404"/>
            <a:ext cx="9076770" cy="2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56" y="4381368"/>
            <a:ext cx="555241" cy="52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0871200" cy="990600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Kanit" pitchFamily="2" charset="-34"/>
                <a:cs typeface="Kanit" pitchFamily="2" charset="-34"/>
              </a:rPr>
              <a:t>จงเติมอักษร </a:t>
            </a:r>
            <a:r>
              <a:rPr lang="en-US" sz="3200" dirty="0" smtClean="0">
                <a:latin typeface="Kanit" pitchFamily="2" charset="-34"/>
                <a:cs typeface="Kanit" pitchFamily="2" charset="-34"/>
              </a:rPr>
              <a:t>a – f </a:t>
            </a:r>
            <a:r>
              <a:rPr lang="th-TH" sz="3200" dirty="0" smtClean="0">
                <a:latin typeface="Kanit" pitchFamily="2" charset="-34"/>
                <a:cs typeface="Kanit" pitchFamily="2" charset="-34"/>
              </a:rPr>
              <a:t>ลงในช่องว่างของเส้นจำนวนต่อไปนี้ให้สมบูรณ์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8519" y="1580062"/>
            <a:ext cx="30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ittle_Star" pitchFamily="2" charset="0"/>
                <a:cs typeface="Little_Star" pitchFamily="2" charset="0"/>
              </a:rPr>
              <a:t>3</a:t>
            </a:r>
            <a:endParaRPr lang="th-TH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36920" y="3604394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ittle_Star" pitchFamily="2" charset="0"/>
                <a:cs typeface="Little_Star" pitchFamily="2" charset="0"/>
              </a:rPr>
              <a:t>4</a:t>
            </a:r>
            <a:endParaRPr lang="th-TH" dirty="0"/>
          </a:p>
        </p:txBody>
      </p:sp>
      <p:grpSp>
        <p:nvGrpSpPr>
          <p:cNvPr id="6" name="กลุ่ม 5"/>
          <p:cNvGrpSpPr/>
          <p:nvPr/>
        </p:nvGrpSpPr>
        <p:grpSpPr>
          <a:xfrm>
            <a:off x="352238" y="2103282"/>
            <a:ext cx="9076770" cy="749095"/>
            <a:chOff x="352238" y="2103282"/>
            <a:chExt cx="9076770" cy="749095"/>
          </a:xfrm>
        </p:grpSpPr>
        <p:pic>
          <p:nvPicPr>
            <p:cNvPr id="9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สี่เหลี่ยมผืนผ้า 3"/>
            <p:cNvSpPr/>
            <p:nvPr/>
          </p:nvSpPr>
          <p:spPr>
            <a:xfrm>
              <a:off x="4779034" y="2486402"/>
              <a:ext cx="414068" cy="293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0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4097548" y="2460524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-2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3548515" y="2451898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-4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2990494" y="2446054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-6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2429778" y="244693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-8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1846050" y="2445750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-10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7455630" y="2450710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10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6897971" y="2450710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8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6339950" y="2444866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6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5770608" y="245884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4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5186880" y="2444562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สี่เหลี่ยมผืนผ้า 29"/>
          <p:cNvSpPr/>
          <p:nvPr/>
        </p:nvSpPr>
        <p:spPr>
          <a:xfrm>
            <a:off x="6369415" y="2386964"/>
            <a:ext cx="617517" cy="5462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1" name="กลุ่ม 30"/>
          <p:cNvGrpSpPr/>
          <p:nvPr/>
        </p:nvGrpSpPr>
        <p:grpSpPr>
          <a:xfrm>
            <a:off x="392499" y="5404269"/>
            <a:ext cx="9076770" cy="749095"/>
            <a:chOff x="352238" y="2103282"/>
            <a:chExt cx="9076770" cy="749095"/>
          </a:xfrm>
        </p:grpSpPr>
        <p:pic>
          <p:nvPicPr>
            <p:cNvPr id="32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สี่เหลี่ยมผืนผ้า 32"/>
            <p:cNvSpPr/>
            <p:nvPr/>
          </p:nvSpPr>
          <p:spPr>
            <a:xfrm>
              <a:off x="4779034" y="2486402"/>
              <a:ext cx="414068" cy="293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0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สี่เหลี่ยมผืนผ้า 33"/>
            <p:cNvSpPr/>
            <p:nvPr/>
          </p:nvSpPr>
          <p:spPr>
            <a:xfrm>
              <a:off x="4097548" y="2460524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-3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สี่เหลี่ยมผืนผ้า 34"/>
            <p:cNvSpPr/>
            <p:nvPr/>
          </p:nvSpPr>
          <p:spPr>
            <a:xfrm>
              <a:off x="3548515" y="2451898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-6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สี่เหลี่ยมผืนผ้า 35"/>
            <p:cNvSpPr/>
            <p:nvPr/>
          </p:nvSpPr>
          <p:spPr>
            <a:xfrm>
              <a:off x="2990494" y="2446054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-9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สี่เหลี่ยมผืนผ้า 36"/>
            <p:cNvSpPr/>
            <p:nvPr/>
          </p:nvSpPr>
          <p:spPr>
            <a:xfrm>
              <a:off x="2429778" y="244693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-12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สี่เหลี่ยมผืนผ้า 37"/>
            <p:cNvSpPr/>
            <p:nvPr/>
          </p:nvSpPr>
          <p:spPr>
            <a:xfrm>
              <a:off x="1846050" y="2445750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-15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สี่เหลี่ยมผืนผ้า 38"/>
            <p:cNvSpPr/>
            <p:nvPr/>
          </p:nvSpPr>
          <p:spPr>
            <a:xfrm>
              <a:off x="7455630" y="2450710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ysClr val="windowText" lastClr="000000"/>
                  </a:solidFill>
                </a:rPr>
                <a:t>15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สี่เหลี่ยมผืนผ้า 39"/>
            <p:cNvSpPr/>
            <p:nvPr/>
          </p:nvSpPr>
          <p:spPr>
            <a:xfrm>
              <a:off x="6897971" y="2450710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12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สี่เหลี่ยมผืนผ้า 40"/>
            <p:cNvSpPr/>
            <p:nvPr/>
          </p:nvSpPr>
          <p:spPr>
            <a:xfrm>
              <a:off x="6339950" y="2444866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9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สี่เหลี่ยมผืนผ้า 41"/>
            <p:cNvSpPr/>
            <p:nvPr/>
          </p:nvSpPr>
          <p:spPr>
            <a:xfrm>
              <a:off x="5770608" y="245884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6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>
              <a:off x="5186880" y="2444562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3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4" name="สี่เหลี่ยมผืนผ้า 43"/>
          <p:cNvSpPr/>
          <p:nvPr/>
        </p:nvSpPr>
        <p:spPr>
          <a:xfrm>
            <a:off x="3603508" y="5705285"/>
            <a:ext cx="617517" cy="5462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57" y="2426774"/>
            <a:ext cx="617516" cy="46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33" y="5696852"/>
            <a:ext cx="491526" cy="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9937967" y="1996013"/>
            <a:ext cx="2109849" cy="42204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6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-50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-3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-6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2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-20</a:t>
            </a:r>
            <a:endParaRPr lang="th-TH" sz="3600" dirty="0">
              <a:solidFill>
                <a:schemeClr val="tx1"/>
              </a:solidFill>
              <a:latin typeface="Little_Star" pitchFamily="2" charset="0"/>
              <a:cs typeface="Little_Star" pitchFamily="2" charset="0"/>
            </a:endParaRPr>
          </a:p>
        </p:txBody>
      </p:sp>
      <p:grpSp>
        <p:nvGrpSpPr>
          <p:cNvPr id="60" name="กลุ่ม 59"/>
          <p:cNvGrpSpPr/>
          <p:nvPr/>
        </p:nvGrpSpPr>
        <p:grpSpPr>
          <a:xfrm>
            <a:off x="554636" y="3857232"/>
            <a:ext cx="9076770" cy="749095"/>
            <a:chOff x="352238" y="2103282"/>
            <a:chExt cx="9076770" cy="749095"/>
          </a:xfrm>
        </p:grpSpPr>
        <p:pic>
          <p:nvPicPr>
            <p:cNvPr id="61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สี่เหลี่ยมผืนผ้า 61"/>
            <p:cNvSpPr/>
            <p:nvPr/>
          </p:nvSpPr>
          <p:spPr>
            <a:xfrm>
              <a:off x="4779034" y="2486402"/>
              <a:ext cx="414068" cy="293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0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สี่เหลี่ยมผืนผ้า 62"/>
            <p:cNvSpPr/>
            <p:nvPr/>
          </p:nvSpPr>
          <p:spPr>
            <a:xfrm>
              <a:off x="4097548" y="2460524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-5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สี่เหลี่ยมผืนผ้า 63"/>
            <p:cNvSpPr/>
            <p:nvPr/>
          </p:nvSpPr>
          <p:spPr>
            <a:xfrm>
              <a:off x="3548515" y="2451898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-10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สี่เหลี่ยมผืนผ้า 64"/>
            <p:cNvSpPr/>
            <p:nvPr/>
          </p:nvSpPr>
          <p:spPr>
            <a:xfrm>
              <a:off x="2990494" y="2446054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-15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สี่เหลี่ยมผืนผ้า 65"/>
            <p:cNvSpPr/>
            <p:nvPr/>
          </p:nvSpPr>
          <p:spPr>
            <a:xfrm>
              <a:off x="2429778" y="244693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สี่เหลี่ยมผืนผ้า 66"/>
            <p:cNvSpPr/>
            <p:nvPr/>
          </p:nvSpPr>
          <p:spPr>
            <a:xfrm>
              <a:off x="1846050" y="2445750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-25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สี่เหลี่ยมผืนผ้า 67"/>
            <p:cNvSpPr/>
            <p:nvPr/>
          </p:nvSpPr>
          <p:spPr>
            <a:xfrm>
              <a:off x="7455630" y="2450710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10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สี่เหลี่ยมผืนผ้า 68"/>
            <p:cNvSpPr/>
            <p:nvPr/>
          </p:nvSpPr>
          <p:spPr>
            <a:xfrm>
              <a:off x="6897971" y="2450710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8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สี่เหลี่ยมผืนผ้า 69"/>
            <p:cNvSpPr/>
            <p:nvPr/>
          </p:nvSpPr>
          <p:spPr>
            <a:xfrm>
              <a:off x="6339950" y="2444866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6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สี่เหลี่ยมผืนผ้า 70"/>
            <p:cNvSpPr/>
            <p:nvPr/>
          </p:nvSpPr>
          <p:spPr>
            <a:xfrm>
              <a:off x="5770608" y="245884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4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สี่เหลี่ยมผืนผ้า 71"/>
            <p:cNvSpPr/>
            <p:nvPr/>
          </p:nvSpPr>
          <p:spPr>
            <a:xfrm>
              <a:off x="5186880" y="2444562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2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3" name="สี่เหลี่ยมผืนผ้า 72"/>
          <p:cNvSpPr/>
          <p:nvPr/>
        </p:nvSpPr>
        <p:spPr>
          <a:xfrm>
            <a:off x="2646908" y="4140914"/>
            <a:ext cx="617517" cy="5462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4" name="สี่เหลี่ยมผืนผ้า 73"/>
          <p:cNvSpPr/>
          <p:nvPr/>
        </p:nvSpPr>
        <p:spPr>
          <a:xfrm>
            <a:off x="111395" y="5022890"/>
            <a:ext cx="320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ittle_Star" pitchFamily="2" charset="0"/>
                <a:cs typeface="Little_Star" pitchFamily="2" charset="0"/>
              </a:rPr>
              <a:t>5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62" y="4186041"/>
            <a:ext cx="451699" cy="47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9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20800" y="-14858"/>
            <a:ext cx="10871200" cy="990600"/>
          </a:xfrm>
        </p:spPr>
        <p:txBody>
          <a:bodyPr>
            <a:noAutofit/>
          </a:bodyPr>
          <a:lstStyle/>
          <a:p>
            <a:r>
              <a:rPr lang="th-TH" sz="3200" dirty="0" smtClean="0">
                <a:latin typeface="Kanit" pitchFamily="2" charset="-34"/>
                <a:cs typeface="Kanit" pitchFamily="2" charset="-34"/>
              </a:rPr>
              <a:t>จงเติมอักษร </a:t>
            </a:r>
            <a:r>
              <a:rPr lang="en-US" sz="3200" dirty="0" smtClean="0">
                <a:latin typeface="Kanit" pitchFamily="2" charset="-34"/>
                <a:cs typeface="Kanit" pitchFamily="2" charset="-34"/>
              </a:rPr>
              <a:t>a – f </a:t>
            </a:r>
            <a:r>
              <a:rPr lang="th-TH" sz="3200" dirty="0" smtClean="0">
                <a:latin typeface="Kanit" pitchFamily="2" charset="-34"/>
                <a:cs typeface="Kanit" pitchFamily="2" charset="-34"/>
              </a:rPr>
              <a:t>ลงในช่องว่างของเส้นจำนวนต่อไปนี้ให้สมบูรณ์</a:t>
            </a:r>
            <a:endParaRPr lang="th-TH" sz="32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8519" y="1580062"/>
            <a:ext cx="308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Little_Star" pitchFamily="2" charset="0"/>
                <a:cs typeface="Little_Star" pitchFamily="2" charset="0"/>
              </a:rPr>
              <a:t>6</a:t>
            </a:r>
            <a:endParaRPr lang="th-TH" dirty="0"/>
          </a:p>
        </p:txBody>
      </p:sp>
      <p:grpSp>
        <p:nvGrpSpPr>
          <p:cNvPr id="6" name="กลุ่ม 5"/>
          <p:cNvGrpSpPr/>
          <p:nvPr/>
        </p:nvGrpSpPr>
        <p:grpSpPr>
          <a:xfrm>
            <a:off x="352238" y="2103282"/>
            <a:ext cx="9076770" cy="749095"/>
            <a:chOff x="352238" y="2103282"/>
            <a:chExt cx="9076770" cy="749095"/>
          </a:xfrm>
        </p:grpSpPr>
        <p:pic>
          <p:nvPicPr>
            <p:cNvPr id="9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สี่เหลี่ยมผืนผ้า 3"/>
            <p:cNvSpPr/>
            <p:nvPr/>
          </p:nvSpPr>
          <p:spPr>
            <a:xfrm>
              <a:off x="4779034" y="2486402"/>
              <a:ext cx="414068" cy="293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สี่เหลี่ยมผืนผ้า 18"/>
            <p:cNvSpPr/>
            <p:nvPr/>
          </p:nvSpPr>
          <p:spPr>
            <a:xfrm>
              <a:off x="4097548" y="2460524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-10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สี่เหลี่ยมผืนผ้า 20"/>
            <p:cNvSpPr/>
            <p:nvPr/>
          </p:nvSpPr>
          <p:spPr>
            <a:xfrm>
              <a:off x="3548515" y="2451898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-20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สี่เหลี่ยมผืนผ้า 21"/>
            <p:cNvSpPr/>
            <p:nvPr/>
          </p:nvSpPr>
          <p:spPr>
            <a:xfrm>
              <a:off x="2990494" y="2446054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-30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2429778" y="244693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-40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สี่เหลี่ยมผืนผ้า 23"/>
            <p:cNvSpPr/>
            <p:nvPr/>
          </p:nvSpPr>
          <p:spPr>
            <a:xfrm>
              <a:off x="1846050" y="2445750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-50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7455630" y="2450710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50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6897971" y="2450710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40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6339950" y="2444866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30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5770608" y="245884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20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5186880" y="2444562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10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สี่เหลี่ยมผืนผ้า 29"/>
          <p:cNvSpPr/>
          <p:nvPr/>
        </p:nvSpPr>
        <p:spPr>
          <a:xfrm>
            <a:off x="1885226" y="2400142"/>
            <a:ext cx="617517" cy="5462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982" y="2421008"/>
            <a:ext cx="522532" cy="51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ชื่อเรื่อง 1"/>
          <p:cNvSpPr txBox="1">
            <a:spLocks/>
          </p:cNvSpPr>
          <p:nvPr/>
        </p:nvSpPr>
        <p:spPr>
          <a:xfrm>
            <a:off x="9935503" y="2103282"/>
            <a:ext cx="2109849" cy="43628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6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-50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-3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-6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2</a:t>
            </a:r>
          </a:p>
          <a:p>
            <a:pPr marL="1143000" indent="-1143000">
              <a:buAutoNum type="alphaLcParenBoth"/>
            </a:pPr>
            <a:r>
              <a:rPr lang="en-US" sz="3600" dirty="0" smtClean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rPr>
              <a:t>-20</a:t>
            </a:r>
            <a:endParaRPr lang="th-TH" sz="3600" dirty="0">
              <a:solidFill>
                <a:schemeClr val="tx1"/>
              </a:solidFill>
              <a:latin typeface="Little_Star" pitchFamily="2" charset="0"/>
              <a:cs typeface="Little_St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 smtClean="0">
                <a:latin typeface="Kanit" pitchFamily="2" charset="-34"/>
                <a:cs typeface="Kanit" pitchFamily="2" charset="-34"/>
              </a:rPr>
              <a:t>กำหนดให้ตัวอักษร </a:t>
            </a:r>
            <a:r>
              <a:rPr lang="en-US" sz="2800" dirty="0" smtClean="0">
                <a:latin typeface="Kanit" pitchFamily="2" charset="-34"/>
                <a:cs typeface="Kanit" pitchFamily="2" charset="-34"/>
              </a:rPr>
              <a:t>a-j </a:t>
            </a:r>
            <a:r>
              <a:rPr lang="th-TH" sz="2800" dirty="0" smtClean="0">
                <a:latin typeface="Kanit" pitchFamily="2" charset="-34"/>
                <a:cs typeface="Kanit" pitchFamily="2" charset="-34"/>
              </a:rPr>
              <a:t>แทนจำนวนเต็มใดๆ บนเส้นจำนวน</a:t>
            </a:r>
            <a:br>
              <a:rPr lang="th-TH" sz="2800" dirty="0" smtClean="0">
                <a:latin typeface="Kanit" pitchFamily="2" charset="-34"/>
                <a:cs typeface="Kanit" pitchFamily="2" charset="-34"/>
              </a:rPr>
            </a:br>
            <a:r>
              <a:rPr lang="th-TH" sz="2800" dirty="0" smtClean="0">
                <a:latin typeface="Kanit" pitchFamily="2" charset="-34"/>
                <a:cs typeface="Kanit" pitchFamily="2" charset="-34"/>
              </a:rPr>
              <a:t>จงพิจารณาว่าอักษรใดแทนจำนวนเต็มบวก และอักษรใดแทนจำนวนเต็มลบ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776377" y="1870576"/>
            <a:ext cx="9532616" cy="961953"/>
            <a:chOff x="352238" y="2103282"/>
            <a:chExt cx="9076770" cy="683818"/>
          </a:xfrm>
        </p:grpSpPr>
        <p:pic>
          <p:nvPicPr>
            <p:cNvPr id="5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4615096" y="2395247"/>
              <a:ext cx="694993" cy="293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>
                  <a:solidFill>
                    <a:sysClr val="windowText" lastClr="000000"/>
                  </a:solidFill>
                  <a:latin typeface="Kanit" pitchFamily="2" charset="-34"/>
                  <a:cs typeface="Kanit" pitchFamily="2" charset="-34"/>
                </a:rPr>
                <a:t>ศูนย์</a:t>
              </a:r>
              <a:endParaRPr lang="th-TH" sz="2000" dirty="0">
                <a:solidFill>
                  <a:sysClr val="windowText" lastClr="00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095401" y="2340968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e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450566" y="2332401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d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2958707" y="2338533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c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429778" y="2338533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b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804402" y="2412468"/>
              <a:ext cx="713122" cy="243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a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7455630" y="2363412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j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911733" y="2380859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i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6339950" y="237472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h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5781866" y="2362436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g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5186880" y="2395247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f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486185" y="3262223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1) a </a:t>
            </a:r>
            <a:r>
              <a:rPr lang="th-TH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แทน จำนวนเต็ม.................. เพราะ.......................................................................................</a:t>
            </a:r>
            <a:endParaRPr lang="th-TH" sz="2800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8" name="ชื่อเรื่อง 1"/>
          <p:cNvSpPr txBox="1">
            <a:spLocks/>
          </p:cNvSpPr>
          <p:nvPr/>
        </p:nvSpPr>
        <p:spPr>
          <a:xfrm>
            <a:off x="486185" y="4329025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2) c </a:t>
            </a:r>
            <a:r>
              <a:rPr lang="th-TH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แทน จำนวนเต็ม.................. เพราะ.......................................................................................</a:t>
            </a:r>
            <a:endParaRPr lang="th-TH" sz="2800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547617" y="5305247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3) f </a:t>
            </a:r>
            <a:r>
              <a:rPr lang="th-TH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แทน จำนวนเต็ม.................. เพราะ.......................................................................................</a:t>
            </a:r>
            <a:endParaRPr lang="th-TH" sz="2800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513744" y="3399179"/>
            <a:ext cx="950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Kanit" pitchFamily="2" charset="-34"/>
                <a:cs typeface="Kanit" pitchFamily="2" charset="-34"/>
              </a:rPr>
              <a:t>ลบ</a:t>
            </a:r>
            <a:endParaRPr lang="th-TH" sz="32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449492" y="3417490"/>
            <a:ext cx="5907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Kanit" pitchFamily="2" charset="-34"/>
                <a:cs typeface="Kanit" pitchFamily="2" charset="-34"/>
              </a:rPr>
              <a:t>อยู่ทางซ้ายของศูนย์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513744" y="4469465"/>
            <a:ext cx="9811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Kanit" pitchFamily="2" charset="-34"/>
                <a:cs typeface="Kanit" pitchFamily="2" charset="-34"/>
              </a:rPr>
              <a:t>ลบ</a:t>
            </a:r>
            <a:endParaRPr lang="th-TH" sz="32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548057" y="4528040"/>
            <a:ext cx="5626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Kanit" pitchFamily="2" charset="-34"/>
                <a:cs typeface="Kanit" pitchFamily="2" charset="-34"/>
              </a:rPr>
              <a:t>อยู่ทางซ้ายของศูนย์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513744" y="5433197"/>
            <a:ext cx="1193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latin typeface="Kanit" pitchFamily="2" charset="-34"/>
                <a:cs typeface="Kanit" pitchFamily="2" charset="-34"/>
              </a:rPr>
              <a:t>บวก</a:t>
            </a:r>
            <a:endParaRPr lang="th-TH" sz="32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598970" y="5433197"/>
            <a:ext cx="5025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Kanit" pitchFamily="2" charset="-34"/>
                <a:cs typeface="Kanit" pitchFamily="2" charset="-34"/>
              </a:rPr>
              <a:t>อยู่ทางขวาของศูนย์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571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 smtClean="0">
                <a:latin typeface="Kanit" pitchFamily="2" charset="-34"/>
                <a:cs typeface="Kanit" pitchFamily="2" charset="-34"/>
              </a:rPr>
              <a:t>กำหนดให้ตัวอักษร </a:t>
            </a:r>
            <a:r>
              <a:rPr lang="en-US" sz="2800" dirty="0" smtClean="0">
                <a:latin typeface="Kanit" pitchFamily="2" charset="-34"/>
                <a:cs typeface="Kanit" pitchFamily="2" charset="-34"/>
              </a:rPr>
              <a:t>a-j </a:t>
            </a:r>
            <a:r>
              <a:rPr lang="th-TH" sz="2800" dirty="0" smtClean="0">
                <a:latin typeface="Kanit" pitchFamily="2" charset="-34"/>
                <a:cs typeface="Kanit" pitchFamily="2" charset="-34"/>
              </a:rPr>
              <a:t>แทนจำนวนเต็มใดๆ บนเส้นจำนวน</a:t>
            </a:r>
            <a:br>
              <a:rPr lang="th-TH" sz="2800" dirty="0" smtClean="0">
                <a:latin typeface="Kanit" pitchFamily="2" charset="-34"/>
                <a:cs typeface="Kanit" pitchFamily="2" charset="-34"/>
              </a:rPr>
            </a:br>
            <a:r>
              <a:rPr lang="th-TH" sz="2800" dirty="0" smtClean="0">
                <a:latin typeface="Kanit" pitchFamily="2" charset="-34"/>
                <a:cs typeface="Kanit" pitchFamily="2" charset="-34"/>
              </a:rPr>
              <a:t>จงพิจารณาว่าอักษรใดแทนจำนวนเต็มบวก และอักษรใดแทนจำนวนเต็มลบ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776377" y="1870576"/>
            <a:ext cx="9532616" cy="961953"/>
            <a:chOff x="352238" y="2103282"/>
            <a:chExt cx="9076770" cy="683818"/>
          </a:xfrm>
        </p:grpSpPr>
        <p:pic>
          <p:nvPicPr>
            <p:cNvPr id="5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 flipV="1">
              <a:off x="352238" y="2103282"/>
              <a:ext cx="9076770" cy="28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4691899" y="2395247"/>
              <a:ext cx="618190" cy="2932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800" dirty="0" smtClean="0">
                  <a:solidFill>
                    <a:sysClr val="windowText" lastClr="000000"/>
                  </a:solidFill>
                  <a:latin typeface="Kanit" pitchFamily="2" charset="-34"/>
                  <a:cs typeface="Kanit" pitchFamily="2" charset="-34"/>
                </a:rPr>
                <a:t>ศูนย์</a:t>
              </a:r>
              <a:endParaRPr lang="th-TH" sz="1800" dirty="0">
                <a:solidFill>
                  <a:sysClr val="windowText" lastClr="000000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7" name="สี่เหลี่ยมผืนผ้า 6"/>
            <p:cNvSpPr/>
            <p:nvPr/>
          </p:nvSpPr>
          <p:spPr>
            <a:xfrm>
              <a:off x="4095401" y="2340968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e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3450566" y="2332401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d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2958707" y="2338533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c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2429778" y="2338533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b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1804402" y="2412468"/>
              <a:ext cx="713122" cy="243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a</a:t>
              </a:r>
              <a:endParaRPr lang="th-TH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7455630" y="2363412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j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6911733" y="2380859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i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6339950" y="2374727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h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สี่เหลี่ยมผืนผ้า 14"/>
            <p:cNvSpPr/>
            <p:nvPr/>
          </p:nvSpPr>
          <p:spPr>
            <a:xfrm>
              <a:off x="5781866" y="2362436"/>
              <a:ext cx="64698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g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สี่เหลี่ยมผืนผ้า 15"/>
            <p:cNvSpPr/>
            <p:nvPr/>
          </p:nvSpPr>
          <p:spPr>
            <a:xfrm>
              <a:off x="5186880" y="2395247"/>
              <a:ext cx="713122" cy="3918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f</a:t>
              </a:r>
              <a:endParaRPr lang="th-TH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ชื่อเรื่อง 1"/>
          <p:cNvSpPr txBox="1">
            <a:spLocks/>
          </p:cNvSpPr>
          <p:nvPr/>
        </p:nvSpPr>
        <p:spPr>
          <a:xfrm>
            <a:off x="486185" y="3262223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4) </a:t>
            </a:r>
            <a:r>
              <a:rPr lang="en-US" sz="2800" dirty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g</a:t>
            </a:r>
            <a:r>
              <a:rPr lang="en-US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แทน จำนวนเต็ม.................. เพราะ.......................................................................................</a:t>
            </a:r>
            <a:endParaRPr lang="th-TH" sz="2800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8" name="ชื่อเรื่อง 1"/>
          <p:cNvSpPr txBox="1">
            <a:spLocks/>
          </p:cNvSpPr>
          <p:nvPr/>
        </p:nvSpPr>
        <p:spPr>
          <a:xfrm>
            <a:off x="486185" y="4329025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5) i </a:t>
            </a:r>
            <a:r>
              <a:rPr lang="th-TH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แทน จำนวนเต็ม.................. เพราะ.......................................................................................</a:t>
            </a:r>
            <a:endParaRPr lang="th-TH" sz="2800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19" name="ชื่อเรื่อง 1"/>
          <p:cNvSpPr txBox="1">
            <a:spLocks/>
          </p:cNvSpPr>
          <p:nvPr/>
        </p:nvSpPr>
        <p:spPr>
          <a:xfrm>
            <a:off x="547617" y="5305247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6) j </a:t>
            </a:r>
            <a:r>
              <a:rPr lang="th-TH" sz="2800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แทน จำนวนเต็ม.................. เพราะ.......................................................................................</a:t>
            </a:r>
            <a:endParaRPr lang="th-TH" sz="2800" dirty="0">
              <a:solidFill>
                <a:srgbClr val="7030A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513746" y="3417491"/>
            <a:ext cx="856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Kanit" pitchFamily="2" charset="-34"/>
                <a:cs typeface="Kanit" pitchFamily="2" charset="-34"/>
              </a:rPr>
              <a:t>บวก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449492" y="3417490"/>
            <a:ext cx="5907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Kanit" pitchFamily="2" charset="-34"/>
                <a:cs typeface="Kanit" pitchFamily="2" charset="-34"/>
              </a:rPr>
              <a:t>อยู่ทางขวา</a:t>
            </a:r>
            <a:r>
              <a:rPr lang="th-TH" sz="2400" b="1" dirty="0">
                <a:latin typeface="Kanit" pitchFamily="2" charset="-34"/>
                <a:cs typeface="Kanit" pitchFamily="2" charset="-34"/>
              </a:rPr>
              <a:t>ของศูนย์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483305" y="4510166"/>
            <a:ext cx="786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Kanit" pitchFamily="2" charset="-34"/>
                <a:cs typeface="Kanit" pitchFamily="2" charset="-34"/>
              </a:rPr>
              <a:t>บวก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419051" y="4510165"/>
            <a:ext cx="5907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Kanit" pitchFamily="2" charset="-34"/>
                <a:cs typeface="Kanit" pitchFamily="2" charset="-34"/>
              </a:rPr>
              <a:t>อยู่ทางขวาของศูนย์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513745" y="5433197"/>
            <a:ext cx="75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Kanit" pitchFamily="2" charset="-34"/>
                <a:cs typeface="Kanit" pitchFamily="2" charset="-34"/>
              </a:rPr>
              <a:t>บวก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449491" y="5433196"/>
            <a:ext cx="5907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Kanit" pitchFamily="2" charset="-34"/>
                <a:cs typeface="Kanit" pitchFamily="2" charset="-34"/>
              </a:rPr>
              <a:t>อยู่ทางขวาของศูนย์</a:t>
            </a:r>
            <a:endParaRPr lang="th-TH" sz="2400" b="1" dirty="0"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61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dirty="0" smtClean="0">
                <a:latin typeface="Kanit" pitchFamily="2" charset="-34"/>
                <a:cs typeface="Kanit" pitchFamily="2" charset="-34"/>
              </a:rPr>
              <a:t>จงเปรียบเทียบอักษรที่กำหนดให้ โดยเติมเครื่องหมาย </a:t>
            </a:r>
            <a:r>
              <a:rPr lang="en-US" sz="2800" dirty="0" smtClean="0">
                <a:latin typeface="Kanit" pitchFamily="2" charset="-34"/>
                <a:cs typeface="Kanit" pitchFamily="2" charset="-34"/>
              </a:rPr>
              <a:t>“&gt;” </a:t>
            </a:r>
            <a:r>
              <a:rPr lang="th-TH" sz="2800" dirty="0" smtClean="0">
                <a:latin typeface="Kanit" pitchFamily="2" charset="-34"/>
                <a:cs typeface="Kanit" pitchFamily="2" charset="-34"/>
              </a:rPr>
              <a:t>หรือ </a:t>
            </a:r>
            <a:r>
              <a:rPr lang="en-US" sz="2800" dirty="0" smtClean="0">
                <a:latin typeface="Kanit" pitchFamily="2" charset="-34"/>
                <a:cs typeface="Kanit" pitchFamily="2" charset="-34"/>
              </a:rPr>
              <a:t>“&lt;” </a:t>
            </a:r>
            <a:r>
              <a:rPr lang="th-TH" sz="2800" dirty="0" smtClean="0">
                <a:latin typeface="Kanit" pitchFamily="2" charset="-34"/>
                <a:cs typeface="Kanit" pitchFamily="2" charset="-34"/>
              </a:rPr>
              <a:t>ในช่องว่างเพื่อให้ประโยคสมบูรณ์</a:t>
            </a:r>
            <a:endParaRPr lang="th-TH" sz="2800" dirty="0"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547617" y="2950954"/>
            <a:ext cx="11323837" cy="990600"/>
            <a:chOff x="547617" y="3304636"/>
            <a:chExt cx="11323837" cy="990600"/>
          </a:xfrm>
        </p:grpSpPr>
        <p:sp>
          <p:nvSpPr>
            <p:cNvPr id="17" name="ชื่อเรื่อง 1"/>
            <p:cNvSpPr txBox="1">
              <a:spLocks/>
            </p:cNvSpPr>
            <p:nvPr/>
          </p:nvSpPr>
          <p:spPr>
            <a:xfrm>
              <a:off x="547617" y="3304636"/>
              <a:ext cx="10871200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3)   b         f</a:t>
              </a:r>
              <a:endParaRPr lang="th-TH" sz="5400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" name="วงรี 2"/>
            <p:cNvSpPr/>
            <p:nvPr/>
          </p:nvSpPr>
          <p:spPr>
            <a:xfrm>
              <a:off x="2450818" y="3446254"/>
              <a:ext cx="847172" cy="715992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ชื่อเรื่อง 1"/>
            <p:cNvSpPr txBox="1">
              <a:spLocks/>
            </p:cNvSpPr>
            <p:nvPr/>
          </p:nvSpPr>
          <p:spPr>
            <a:xfrm>
              <a:off x="6392173" y="3304636"/>
              <a:ext cx="5479281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smtClean="0">
                  <a:solidFill>
                    <a:schemeClr val="tx1"/>
                  </a:solidFill>
                  <a:latin typeface="Little_Star" pitchFamily="2" charset="0"/>
                  <a:cs typeface="Little_Star" pitchFamily="2" charset="0"/>
                </a:rPr>
                <a:t>4)   h         j</a:t>
              </a:r>
              <a:endParaRPr lang="th-TH" sz="5400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1" name="วงรี 20"/>
            <p:cNvSpPr/>
            <p:nvPr/>
          </p:nvSpPr>
          <p:spPr>
            <a:xfrm>
              <a:off x="8492398" y="3493699"/>
              <a:ext cx="847172" cy="715992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547617" y="3941554"/>
            <a:ext cx="11323837" cy="990600"/>
            <a:chOff x="547617" y="3304636"/>
            <a:chExt cx="11323837" cy="990600"/>
          </a:xfrm>
        </p:grpSpPr>
        <p:sp>
          <p:nvSpPr>
            <p:cNvPr id="24" name="ชื่อเรื่อง 1"/>
            <p:cNvSpPr txBox="1">
              <a:spLocks/>
            </p:cNvSpPr>
            <p:nvPr/>
          </p:nvSpPr>
          <p:spPr>
            <a:xfrm>
              <a:off x="547617" y="3304636"/>
              <a:ext cx="10871200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5)   c     e     b</a:t>
              </a:r>
              <a:endParaRPr lang="th-TH" sz="5400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5" name="วงรี 24"/>
            <p:cNvSpPr/>
            <p:nvPr/>
          </p:nvSpPr>
          <p:spPr>
            <a:xfrm>
              <a:off x="2201259" y="3436192"/>
              <a:ext cx="847172" cy="715992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ชื่อเรื่อง 1"/>
            <p:cNvSpPr txBox="1">
              <a:spLocks/>
            </p:cNvSpPr>
            <p:nvPr/>
          </p:nvSpPr>
          <p:spPr>
            <a:xfrm>
              <a:off x="6392173" y="3304636"/>
              <a:ext cx="5479281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smtClean="0">
                  <a:solidFill>
                    <a:schemeClr val="tx1"/>
                  </a:solidFill>
                  <a:latin typeface="Little_Star" pitchFamily="2" charset="0"/>
                  <a:cs typeface="Little_Star" pitchFamily="2" charset="0"/>
                </a:rPr>
                <a:t>6)   f      i     b</a:t>
              </a:r>
              <a:endParaRPr lang="th-TH" sz="5400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27" name="วงรี 26"/>
            <p:cNvSpPr/>
            <p:nvPr/>
          </p:nvSpPr>
          <p:spPr>
            <a:xfrm>
              <a:off x="8039204" y="3436191"/>
              <a:ext cx="847172" cy="715992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8" name="กลุ่ม 27"/>
          <p:cNvGrpSpPr/>
          <p:nvPr/>
        </p:nvGrpSpPr>
        <p:grpSpPr>
          <a:xfrm>
            <a:off x="480105" y="5193825"/>
            <a:ext cx="11484733" cy="990600"/>
            <a:chOff x="547617" y="3304636"/>
            <a:chExt cx="11484733" cy="990600"/>
          </a:xfrm>
        </p:grpSpPr>
        <p:sp>
          <p:nvSpPr>
            <p:cNvPr id="29" name="ชื่อเรื่อง 1"/>
            <p:cNvSpPr txBox="1">
              <a:spLocks/>
            </p:cNvSpPr>
            <p:nvPr/>
          </p:nvSpPr>
          <p:spPr>
            <a:xfrm>
              <a:off x="547617" y="3304636"/>
              <a:ext cx="10871200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7)   d     a     c     h </a:t>
              </a:r>
              <a:endParaRPr lang="th-TH" sz="5400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0" name="วงรี 29"/>
            <p:cNvSpPr/>
            <p:nvPr/>
          </p:nvSpPr>
          <p:spPr>
            <a:xfrm>
              <a:off x="2094744" y="3441940"/>
              <a:ext cx="847172" cy="715992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ชื่อเรื่อง 1"/>
            <p:cNvSpPr txBox="1">
              <a:spLocks/>
            </p:cNvSpPr>
            <p:nvPr/>
          </p:nvSpPr>
          <p:spPr>
            <a:xfrm>
              <a:off x="6392173" y="3304636"/>
              <a:ext cx="5640177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  </a:t>
              </a:r>
              <a:r>
                <a:rPr lang="en-US" sz="5400" dirty="0" smtClean="0">
                  <a:solidFill>
                    <a:schemeClr val="tx1"/>
                  </a:solidFill>
                  <a:latin typeface="Little_Star" pitchFamily="2" charset="0"/>
                  <a:cs typeface="Little_Star" pitchFamily="2" charset="0"/>
                </a:rPr>
                <a:t>8) e     i     h     d </a:t>
              </a:r>
              <a:endParaRPr lang="th-TH" sz="5400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2" name="วงรี 31"/>
            <p:cNvSpPr/>
            <p:nvPr/>
          </p:nvSpPr>
          <p:spPr>
            <a:xfrm>
              <a:off x="8011999" y="3441940"/>
              <a:ext cx="847172" cy="715992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3" name="กลุ่ม 32"/>
          <p:cNvGrpSpPr/>
          <p:nvPr/>
        </p:nvGrpSpPr>
        <p:grpSpPr>
          <a:xfrm>
            <a:off x="547617" y="1960354"/>
            <a:ext cx="11323837" cy="990600"/>
            <a:chOff x="547617" y="3304636"/>
            <a:chExt cx="11323837" cy="990600"/>
          </a:xfrm>
        </p:grpSpPr>
        <p:sp>
          <p:nvSpPr>
            <p:cNvPr id="34" name="ชื่อเรื่อง 1"/>
            <p:cNvSpPr txBox="1">
              <a:spLocks/>
            </p:cNvSpPr>
            <p:nvPr/>
          </p:nvSpPr>
          <p:spPr>
            <a:xfrm>
              <a:off x="547617" y="3304636"/>
              <a:ext cx="10871200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smtClean="0">
                  <a:solidFill>
                    <a:srgbClr val="7030A0"/>
                  </a:solidFill>
                  <a:latin typeface="Little_Star" pitchFamily="2" charset="0"/>
                  <a:cs typeface="Little_Star" pitchFamily="2" charset="0"/>
                </a:rPr>
                <a:t>1)   a         g</a:t>
              </a:r>
              <a:endParaRPr lang="th-TH" sz="5400" dirty="0">
                <a:solidFill>
                  <a:srgbClr val="7030A0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5" name="วงรี 34"/>
            <p:cNvSpPr/>
            <p:nvPr/>
          </p:nvSpPr>
          <p:spPr>
            <a:xfrm>
              <a:off x="2450818" y="3446254"/>
              <a:ext cx="847172" cy="715992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ชื่อเรื่อง 1"/>
            <p:cNvSpPr txBox="1">
              <a:spLocks/>
            </p:cNvSpPr>
            <p:nvPr/>
          </p:nvSpPr>
          <p:spPr>
            <a:xfrm>
              <a:off x="6392173" y="3304636"/>
              <a:ext cx="5479281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 smtClean="0">
                  <a:solidFill>
                    <a:schemeClr val="tx1"/>
                  </a:solidFill>
                  <a:latin typeface="Little_Star" pitchFamily="2" charset="0"/>
                  <a:cs typeface="Little_Star" pitchFamily="2" charset="0"/>
                </a:rPr>
                <a:t>2)   f         i</a:t>
              </a:r>
              <a:endParaRPr lang="th-TH" sz="5400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8492398" y="3493699"/>
              <a:ext cx="847172" cy="715992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38" name="วงรี 37"/>
          <p:cNvSpPr/>
          <p:nvPr/>
        </p:nvSpPr>
        <p:spPr>
          <a:xfrm>
            <a:off x="3544104" y="4090362"/>
            <a:ext cx="847172" cy="71599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วงรี 38"/>
          <p:cNvSpPr/>
          <p:nvPr/>
        </p:nvSpPr>
        <p:spPr>
          <a:xfrm>
            <a:off x="3446338" y="5331129"/>
            <a:ext cx="847172" cy="71599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วงรี 39"/>
          <p:cNvSpPr/>
          <p:nvPr/>
        </p:nvSpPr>
        <p:spPr>
          <a:xfrm>
            <a:off x="4823689" y="5292315"/>
            <a:ext cx="847172" cy="71599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วงรี 40"/>
          <p:cNvSpPr/>
          <p:nvPr/>
        </p:nvSpPr>
        <p:spPr>
          <a:xfrm>
            <a:off x="9131813" y="5331129"/>
            <a:ext cx="847172" cy="71599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วงรี 41"/>
          <p:cNvSpPr/>
          <p:nvPr/>
        </p:nvSpPr>
        <p:spPr>
          <a:xfrm>
            <a:off x="10450345" y="5292315"/>
            <a:ext cx="847172" cy="71599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วงรี 42"/>
          <p:cNvSpPr/>
          <p:nvPr/>
        </p:nvSpPr>
        <p:spPr>
          <a:xfrm>
            <a:off x="9459687" y="4073109"/>
            <a:ext cx="847172" cy="71599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 rot="10800000">
            <a:off x="2624845" y="1998303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 rot="10800000">
            <a:off x="2641808" y="3018224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 rot="10800000">
            <a:off x="2409211" y="3941554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3735094" y="4008824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47" name="สี่เหลี่ยมผืนผ้า 46"/>
          <p:cNvSpPr/>
          <p:nvPr/>
        </p:nvSpPr>
        <p:spPr>
          <a:xfrm>
            <a:off x="2218222" y="5202037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 rot="10800000">
            <a:off x="3637328" y="5261095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0800000">
            <a:off x="5014679" y="5193825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 rot="10800000">
            <a:off x="8683388" y="1998304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51" name="สี่เหลี่ยมผืนผ้า 50"/>
          <p:cNvSpPr/>
          <p:nvPr/>
        </p:nvSpPr>
        <p:spPr>
          <a:xfrm rot="10800000">
            <a:off x="8668326" y="3036348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52" name="สี่เหลี่ยมผืนผ้า 51"/>
          <p:cNvSpPr/>
          <p:nvPr/>
        </p:nvSpPr>
        <p:spPr>
          <a:xfrm rot="10800000">
            <a:off x="8218196" y="3975189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53" name="สี่เหลี่ยมผืนผ้า 52"/>
          <p:cNvSpPr/>
          <p:nvPr/>
        </p:nvSpPr>
        <p:spPr>
          <a:xfrm>
            <a:off x="9650677" y="4008824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54" name="สี่เหลี่ยมผืนผ้า 53"/>
          <p:cNvSpPr/>
          <p:nvPr/>
        </p:nvSpPr>
        <p:spPr>
          <a:xfrm rot="10800000">
            <a:off x="8135477" y="5227460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9368284" y="5203893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10587547" y="5215484"/>
            <a:ext cx="4651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Little_Star" pitchFamily="2" charset="0"/>
                <a:cs typeface="Little_Star" pitchFamily="2" charset="0"/>
              </a:rPr>
              <a:t>&gt;</a:t>
            </a:r>
            <a:endParaRPr lang="th-TH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ศูนย์ </a:t>
            </a:r>
            <a:r>
              <a:rPr lang="en-US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(zero)</a:t>
            </a:r>
            <a:endParaRPr lang="th-TH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816864" y="1777223"/>
            <a:ext cx="10871200" cy="20643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ศูนย์ </a:t>
            </a:r>
            <a:r>
              <a:rPr lang="en-US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อาจใช้แทน </a:t>
            </a:r>
            <a:r>
              <a:rPr lang="en-US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“</a:t>
            </a:r>
            <a:r>
              <a:rPr lang="th-TH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ความไม่มี</a:t>
            </a:r>
            <a:r>
              <a:rPr lang="en-US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”</a:t>
            </a:r>
          </a:p>
          <a:p>
            <a:r>
              <a:rPr lang="th-TH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เช่น  เราไม่พูดว่ามีแกะ </a:t>
            </a:r>
            <a:r>
              <a:rPr lang="en-US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0 </a:t>
            </a:r>
            <a:r>
              <a:rPr lang="th-TH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ตัว </a:t>
            </a:r>
            <a:r>
              <a:rPr lang="en-US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&gt;&gt; </a:t>
            </a:r>
            <a:r>
              <a:rPr lang="th-TH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แต่จะพูดว่าไม่มีแกะ</a:t>
            </a:r>
            <a:endParaRPr lang="th-TH" sz="3600" dirty="0">
              <a:solidFill>
                <a:srgbClr val="002060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16864" y="3303668"/>
            <a:ext cx="10871200" cy="32073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แต่ในบางสถานการณ์ </a:t>
            </a:r>
            <a:r>
              <a:rPr lang="th-TH" sz="3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ศูนย์ </a:t>
            </a:r>
            <a:r>
              <a:rPr lang="en-US" sz="3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ไม่ได้แทน </a:t>
            </a:r>
            <a:r>
              <a:rPr lang="en-US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“</a:t>
            </a:r>
            <a:r>
              <a:rPr lang="th-TH" sz="3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ความไม่มี</a:t>
            </a:r>
            <a:r>
              <a:rPr lang="en-US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”</a:t>
            </a:r>
          </a:p>
          <a:p>
            <a:r>
              <a:rPr lang="th-TH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เช่น  อุณหภูมิ </a:t>
            </a:r>
            <a:r>
              <a:rPr lang="en-US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0 </a:t>
            </a:r>
            <a:r>
              <a:rPr lang="th-TH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องศา</a:t>
            </a:r>
          </a:p>
          <a:p>
            <a:r>
              <a:rPr lang="th-TH" sz="3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    เกรด </a:t>
            </a:r>
            <a:r>
              <a:rPr lang="en-US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0 </a:t>
            </a:r>
            <a:r>
              <a:rPr lang="en-US" sz="3600" dirty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(</a:t>
            </a:r>
            <a:r>
              <a:rPr lang="th-TH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ไม่ได้หมายความว่า นักเรียนไม่มีผลการเรียน</a:t>
            </a:r>
            <a:r>
              <a:rPr lang="en-US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)  </a:t>
            </a:r>
            <a:r>
              <a:rPr lang="th-TH" sz="3600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เป็นต้น</a:t>
            </a:r>
            <a:endParaRPr lang="th-TH" sz="3600" dirty="0">
              <a:solidFill>
                <a:srgbClr val="FF000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18" y="159137"/>
            <a:ext cx="1060063" cy="10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45184" y="2088409"/>
            <a:ext cx="10871200" cy="201558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8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สรุปหลักการเปรียบเทียบ</a:t>
            </a:r>
            <a:r>
              <a:rPr lang="th-TH" sz="48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</a:t>
            </a:r>
          </a:p>
          <a:p>
            <a:pPr algn="ctr"/>
            <a:r>
              <a:rPr lang="th-TH" sz="48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บน</a:t>
            </a:r>
            <a:r>
              <a:rPr lang="th-TH" sz="48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เส้นจำนวน </a:t>
            </a:r>
          </a:p>
          <a:p>
            <a:pPr algn="ctr"/>
            <a:r>
              <a:rPr lang="th-TH" sz="48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คือ</a:t>
            </a:r>
            <a:r>
              <a:rPr lang="th-TH" sz="48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</a:t>
            </a:r>
            <a:r>
              <a:rPr lang="th-TH" sz="48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จำนวนที่อยู่ทาง</a:t>
            </a:r>
            <a:r>
              <a:rPr lang="th-TH" sz="66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ด้านขวา</a:t>
            </a:r>
          </a:p>
          <a:p>
            <a:pPr algn="ctr"/>
            <a:r>
              <a:rPr lang="th-TH" sz="48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จะมีค่า...</a:t>
            </a:r>
            <a:r>
              <a:rPr lang="th-TH" sz="7200" b="1" dirty="0" smtClean="0">
                <a:solidFill>
                  <a:srgbClr val="FF0000"/>
                </a:solidFill>
                <a:latin typeface="Kanit" pitchFamily="2" charset="-34"/>
                <a:cs typeface="Kanit" pitchFamily="2" charset="-34"/>
              </a:rPr>
              <a:t>มากกว่า</a:t>
            </a:r>
            <a:r>
              <a:rPr lang="th-TH" sz="48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...จำนวนที่อยู่ทาง</a:t>
            </a:r>
            <a:r>
              <a:rPr lang="th-TH" sz="6600" b="1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ด้านซ้าย</a:t>
            </a:r>
            <a:r>
              <a:rPr lang="th-TH" sz="48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เสมอ</a:t>
            </a:r>
            <a:endParaRPr lang="th-TH" sz="48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05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จำนวนเต็มลบ</a:t>
            </a:r>
            <a:endParaRPr lang="th-TH" b="1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6645" y="1580407"/>
            <a:ext cx="10871200" cy="20643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- </a:t>
            </a:r>
            <a:r>
              <a:rPr lang="th-TH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เมื่อเริ่มแลกเปลี่ยนค้าขาย ทำให้มนุษย์เริ่มรู้จักหยิบยืม และมีหนี้สิน 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- </a:t>
            </a:r>
            <a:r>
              <a:rPr lang="th-TH" sz="3600" dirty="0" err="1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อุณ</a:t>
            </a:r>
            <a:r>
              <a:rPr lang="th-TH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ภูมิที่ต่ำกว่า </a:t>
            </a:r>
            <a:r>
              <a:rPr lang="en-US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0 </a:t>
            </a:r>
            <a:r>
              <a:rPr lang="th-TH" sz="3600" dirty="0" smtClean="0">
                <a:solidFill>
                  <a:srgbClr val="002060"/>
                </a:solidFill>
                <a:latin typeface="Kanit" pitchFamily="2" charset="-34"/>
                <a:cs typeface="Kanit" pitchFamily="2" charset="-34"/>
              </a:rPr>
              <a:t>องศาเซลเซียส  เป็นต้น</a:t>
            </a:r>
            <a:endParaRPr lang="th-TH" sz="3600" dirty="0">
              <a:solidFill>
                <a:srgbClr val="002060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8196" name="Picture 4" descr="Image result for à¹à¸¥à¸à¹à¸à¸¥à¸µà¹à¸¢à¸à¸ªà¸´à¸à¸à¹à¸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4" y="3733057"/>
            <a:ext cx="4762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83" y="3426758"/>
            <a:ext cx="4108862" cy="27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4" y="159137"/>
            <a:ext cx="1060063" cy="10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2390" y="5175935"/>
            <a:ext cx="9023579" cy="990600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เรียก </a:t>
            </a:r>
            <a:r>
              <a:rPr lang="en-US" sz="36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1, 2, 3 , 4 , 5 , … </a:t>
            </a:r>
            <a:r>
              <a:rPr lang="th-TH" sz="36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ว่า </a:t>
            </a:r>
            <a:r>
              <a:rPr lang="th-TH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จำนวนเต็มบวก</a:t>
            </a:r>
            <a:endParaRPr lang="th-TH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04225" y="1044384"/>
            <a:ext cx="11207414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latin typeface="Kanit" pitchFamily="2" charset="-34"/>
                <a:cs typeface="Kanit" pitchFamily="2" charset="-34"/>
              </a:rPr>
              <a:t>จำนวนเต็มบวกที่น้อยที่สุดคือ </a:t>
            </a:r>
            <a:r>
              <a:rPr lang="en-US" sz="3600" dirty="0" smtClean="0">
                <a:latin typeface="Kanit" pitchFamily="2" charset="-34"/>
                <a:cs typeface="Kanit" pitchFamily="2" charset="-34"/>
              </a:rPr>
              <a:t>1 </a:t>
            </a:r>
            <a:r>
              <a:rPr lang="th-TH" sz="3600" dirty="0" smtClean="0">
                <a:latin typeface="Kanit" pitchFamily="2" charset="-34"/>
                <a:cs typeface="Kanit" pitchFamily="2" charset="-34"/>
              </a:rPr>
              <a:t>และจำนวนเต็มอื่นๆเกิดจากการนับ</a:t>
            </a:r>
            <a:r>
              <a:rPr lang="th-TH" sz="3600" u="sng" dirty="0" smtClean="0">
                <a:latin typeface="Kanit" pitchFamily="2" charset="-34"/>
                <a:cs typeface="Kanit" pitchFamily="2" charset="-34"/>
              </a:rPr>
              <a:t>เพิ่มทีละ </a:t>
            </a:r>
            <a:r>
              <a:rPr lang="en-US" sz="3600" u="sng" dirty="0" smtClean="0">
                <a:latin typeface="Kanit" pitchFamily="2" charset="-34"/>
                <a:cs typeface="Kanit" pitchFamily="2" charset="-34"/>
              </a:rPr>
              <a:t>1</a:t>
            </a:r>
            <a:r>
              <a:rPr lang="th-TH" sz="3600" u="sng" dirty="0" smtClean="0">
                <a:latin typeface="Kanit" pitchFamily="2" charset="-34"/>
                <a:cs typeface="Kanit" pitchFamily="2" charset="-34"/>
              </a:rPr>
              <a:t> </a:t>
            </a:r>
          </a:p>
          <a:p>
            <a:endParaRPr lang="th-TH" sz="3600" u="sng" dirty="0">
              <a:latin typeface="Kanit" pitchFamily="2" charset="-34"/>
              <a:cs typeface="Kanit" pitchFamily="2" charset="-34"/>
            </a:endParaRPr>
          </a:p>
          <a:p>
            <a:r>
              <a:rPr lang="th-TH" sz="3600" dirty="0" smtClean="0">
                <a:latin typeface="Kanit" pitchFamily="2" charset="-34"/>
                <a:cs typeface="Kanit" pitchFamily="2" charset="-34"/>
              </a:rPr>
              <a:t>แสดงได้ด้วยแผนภาพที่นับต่อจาก </a:t>
            </a:r>
            <a:r>
              <a:rPr lang="en-US" sz="3600" dirty="0" smtClean="0">
                <a:latin typeface="Kanit" pitchFamily="2" charset="-34"/>
                <a:cs typeface="Kanit" pitchFamily="2" charset="-34"/>
              </a:rPr>
              <a:t>1</a:t>
            </a:r>
            <a:r>
              <a:rPr lang="th-TH" sz="3600" dirty="0" smtClean="0">
                <a:latin typeface="Kanit" pitchFamily="2" charset="-34"/>
                <a:cs typeface="Kanit" pitchFamily="2" charset="-34"/>
              </a:rPr>
              <a:t> </a:t>
            </a:r>
            <a:r>
              <a:rPr lang="th-TH" sz="3600" u="sng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ไปทางขวา</a:t>
            </a:r>
            <a:r>
              <a:rPr lang="th-TH" sz="3600" dirty="0" smtClean="0">
                <a:latin typeface="Kanit" pitchFamily="2" charset="-34"/>
                <a:cs typeface="Kanit" pitchFamily="2" charset="-34"/>
              </a:rPr>
              <a:t>ทีละ </a:t>
            </a:r>
            <a:r>
              <a:rPr lang="en-US" sz="3600" dirty="0" smtClean="0">
                <a:latin typeface="Kanit" pitchFamily="2" charset="-34"/>
                <a:cs typeface="Kanit" pitchFamily="2" charset="-34"/>
              </a:rPr>
              <a:t>1</a:t>
            </a:r>
            <a:r>
              <a:rPr lang="th-TH" sz="3600" dirty="0" smtClean="0">
                <a:latin typeface="Kanit" pitchFamily="2" charset="-34"/>
                <a:cs typeface="Kanit" pitchFamily="2" charset="-34"/>
              </a:rPr>
              <a:t> หน่วย ดังภาพ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pic>
        <p:nvPicPr>
          <p:cNvPr id="2052" name="Picture 4" descr="Image result for à¹à¸ªà¹à¸à¸à¸³à¸à¸§à¸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5" y="3016744"/>
            <a:ext cx="11041529" cy="19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โดนัท 5"/>
          <p:cNvSpPr/>
          <p:nvPr/>
        </p:nvSpPr>
        <p:spPr>
          <a:xfrm>
            <a:off x="1796143" y="3989665"/>
            <a:ext cx="510639" cy="487332"/>
          </a:xfrm>
          <a:prstGeom prst="donut">
            <a:avLst>
              <a:gd name="adj" fmla="val 10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ลูกศรเวียน 7"/>
          <p:cNvSpPr/>
          <p:nvPr/>
        </p:nvSpPr>
        <p:spPr>
          <a:xfrm>
            <a:off x="1917864" y="3230092"/>
            <a:ext cx="991590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ลูกศรเวียน 10"/>
          <p:cNvSpPr/>
          <p:nvPr/>
        </p:nvSpPr>
        <p:spPr>
          <a:xfrm>
            <a:off x="2782783" y="3230092"/>
            <a:ext cx="991590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ลูกศรเวียน 11"/>
          <p:cNvSpPr/>
          <p:nvPr/>
        </p:nvSpPr>
        <p:spPr>
          <a:xfrm>
            <a:off x="3507178" y="3230092"/>
            <a:ext cx="991590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ลูกศรเวียน 12"/>
          <p:cNvSpPr/>
          <p:nvPr/>
        </p:nvSpPr>
        <p:spPr>
          <a:xfrm>
            <a:off x="4350326" y="3230092"/>
            <a:ext cx="991590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ลูกศรเวียน 13"/>
          <p:cNvSpPr/>
          <p:nvPr/>
        </p:nvSpPr>
        <p:spPr>
          <a:xfrm>
            <a:off x="5205349" y="3230092"/>
            <a:ext cx="991590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ลูกศรเวียน 14"/>
          <p:cNvSpPr/>
          <p:nvPr/>
        </p:nvSpPr>
        <p:spPr>
          <a:xfrm>
            <a:off x="6070268" y="3230092"/>
            <a:ext cx="991590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ลูกศรเวียน 15"/>
          <p:cNvSpPr/>
          <p:nvPr/>
        </p:nvSpPr>
        <p:spPr>
          <a:xfrm>
            <a:off x="6794663" y="3230092"/>
            <a:ext cx="991590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ลูกศรเวียน 16"/>
          <p:cNvSpPr/>
          <p:nvPr/>
        </p:nvSpPr>
        <p:spPr>
          <a:xfrm>
            <a:off x="7637811" y="3230092"/>
            <a:ext cx="991590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5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406653" y="3372595"/>
            <a:ext cx="11099534" cy="795645"/>
            <a:chOff x="406653" y="3372595"/>
            <a:chExt cx="11099534" cy="795645"/>
          </a:xfrm>
        </p:grpSpPr>
        <p:pic>
          <p:nvPicPr>
            <p:cNvPr id="3074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" t="27320" r="2410" b="58841"/>
            <a:stretch/>
          </p:blipFill>
          <p:spPr bwMode="auto">
            <a:xfrm>
              <a:off x="406653" y="3372595"/>
              <a:ext cx="11019118" cy="344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Image result for à¹à¸ªà¹à¸à¸à¸³à¸à¸§à¸ à¹à¸à¹à¸¡à¸¥à¸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7" t="73134" r="2307" b="8970"/>
            <a:stretch/>
          </p:blipFill>
          <p:spPr bwMode="auto">
            <a:xfrm>
              <a:off x="487069" y="3722916"/>
              <a:ext cx="11019118" cy="445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04422" y="4689453"/>
            <a:ext cx="9023579" cy="1034453"/>
          </a:xfrm>
        </p:spPr>
        <p:txBody>
          <a:bodyPr>
            <a:normAutofit/>
          </a:bodyPr>
          <a:lstStyle/>
          <a:p>
            <a:r>
              <a:rPr lang="th-TH" sz="32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เรียก </a:t>
            </a:r>
            <a:r>
              <a:rPr lang="en-US" sz="32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-1, -2, -3 , -4 , -5 , … </a:t>
            </a:r>
            <a:r>
              <a:rPr lang="th-TH" sz="32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ว่า </a:t>
            </a:r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itchFamily="2" charset="-34"/>
                <a:cs typeface="Kanit" pitchFamily="2" charset="-34"/>
              </a:rPr>
              <a:t>จำนวนเต็มลบ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itchFamily="2" charset="-34"/>
              <a:cs typeface="Kanit" pitchFamily="2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06653" y="1214303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>
                <a:latin typeface="Kanit" pitchFamily="2" charset="-34"/>
                <a:cs typeface="Kanit" pitchFamily="2" charset="-34"/>
              </a:rPr>
              <a:t>จาก </a:t>
            </a:r>
            <a:r>
              <a:rPr lang="en-US" sz="3600" dirty="0" smtClean="0">
                <a:latin typeface="Kanit" pitchFamily="2" charset="-34"/>
                <a:cs typeface="Kanit" pitchFamily="2" charset="-34"/>
              </a:rPr>
              <a:t>1 </a:t>
            </a:r>
            <a:r>
              <a:rPr lang="th-TH" sz="3600" dirty="0" smtClean="0">
                <a:latin typeface="Kanit" pitchFamily="2" charset="-34"/>
                <a:cs typeface="Kanit" pitchFamily="2" charset="-34"/>
              </a:rPr>
              <a:t>ถ้านับลดลงทีละ </a:t>
            </a:r>
            <a:r>
              <a:rPr lang="en-US" sz="3600" dirty="0" smtClean="0">
                <a:latin typeface="Kanit" pitchFamily="2" charset="-34"/>
                <a:cs typeface="Kanit" pitchFamily="2" charset="-34"/>
              </a:rPr>
              <a:t>1</a:t>
            </a:r>
            <a:r>
              <a:rPr lang="th-TH" sz="3600" dirty="0" smtClean="0">
                <a:latin typeface="Kanit" pitchFamily="2" charset="-34"/>
                <a:cs typeface="Kanit" pitchFamily="2" charset="-34"/>
              </a:rPr>
              <a:t> จะได้ </a:t>
            </a:r>
            <a:r>
              <a:rPr lang="en-US" sz="3600" dirty="0" smtClean="0">
                <a:latin typeface="Kanit" pitchFamily="2" charset="-34"/>
                <a:cs typeface="Kanit" pitchFamily="2" charset="-34"/>
              </a:rPr>
              <a:t>0 , -1 , -2 , -3 , … </a:t>
            </a:r>
            <a:endParaRPr lang="en-US" sz="3600" dirty="0">
              <a:latin typeface="Kanit" pitchFamily="2" charset="-34"/>
              <a:cs typeface="Kanit" pitchFamily="2" charset="-34"/>
            </a:endParaRPr>
          </a:p>
          <a:p>
            <a:r>
              <a:rPr lang="en-US" sz="3600" dirty="0" smtClean="0">
                <a:latin typeface="Kanit" pitchFamily="2" charset="-34"/>
                <a:cs typeface="Kanit" pitchFamily="2" charset="-34"/>
              </a:rPr>
              <a:t> </a:t>
            </a:r>
            <a:endParaRPr lang="th-TH" sz="3600" dirty="0" smtClean="0">
              <a:latin typeface="Kanit" pitchFamily="2" charset="-34"/>
              <a:cs typeface="Kanit" pitchFamily="2" charset="-34"/>
            </a:endParaRPr>
          </a:p>
          <a:p>
            <a:r>
              <a:rPr lang="th-TH" sz="3600" dirty="0" smtClean="0">
                <a:latin typeface="Kanit" pitchFamily="2" charset="-34"/>
                <a:cs typeface="Kanit" pitchFamily="2" charset="-34"/>
              </a:rPr>
              <a:t>แสดงได้ด้วยแผนภาพที่นับถอยหลังจาก </a:t>
            </a:r>
            <a:r>
              <a:rPr lang="en-US" sz="3600" dirty="0" smtClean="0">
                <a:latin typeface="Kanit" pitchFamily="2" charset="-34"/>
                <a:cs typeface="Kanit" pitchFamily="2" charset="-34"/>
              </a:rPr>
              <a:t>1</a:t>
            </a:r>
            <a:r>
              <a:rPr lang="th-TH" sz="3600" dirty="0" smtClean="0">
                <a:latin typeface="Kanit" pitchFamily="2" charset="-34"/>
                <a:cs typeface="Kanit" pitchFamily="2" charset="-34"/>
              </a:rPr>
              <a:t> </a:t>
            </a:r>
            <a:r>
              <a:rPr lang="th-TH" sz="3600" u="sng" dirty="0" smtClean="0">
                <a:solidFill>
                  <a:srgbClr val="7030A0"/>
                </a:solidFill>
                <a:latin typeface="Kanit" pitchFamily="2" charset="-34"/>
                <a:cs typeface="Kanit" pitchFamily="2" charset="-34"/>
              </a:rPr>
              <a:t>ไปทางซ้าย</a:t>
            </a:r>
            <a:r>
              <a:rPr lang="th-TH" sz="3600" dirty="0" smtClean="0">
                <a:latin typeface="Kanit" pitchFamily="2" charset="-34"/>
                <a:cs typeface="Kanit" pitchFamily="2" charset="-34"/>
              </a:rPr>
              <a:t>ทีละ </a:t>
            </a:r>
            <a:r>
              <a:rPr lang="en-US" sz="3600" dirty="0" smtClean="0">
                <a:latin typeface="Kanit" pitchFamily="2" charset="-34"/>
                <a:cs typeface="Kanit" pitchFamily="2" charset="-34"/>
              </a:rPr>
              <a:t>1</a:t>
            </a:r>
            <a:r>
              <a:rPr lang="th-TH" sz="3600" dirty="0" smtClean="0">
                <a:latin typeface="Kanit" pitchFamily="2" charset="-34"/>
                <a:cs typeface="Kanit" pitchFamily="2" charset="-34"/>
              </a:rPr>
              <a:t> หน่วย ดังนี้</a:t>
            </a:r>
            <a:endParaRPr lang="th-TH" sz="3600" dirty="0">
              <a:latin typeface="Kanit" pitchFamily="2" charset="-34"/>
              <a:cs typeface="Kanit" pitchFamily="2" charset="-34"/>
            </a:endParaRPr>
          </a:p>
        </p:txBody>
      </p:sp>
      <p:sp>
        <p:nvSpPr>
          <p:cNvPr id="18" name="โดนัท 17"/>
          <p:cNvSpPr/>
          <p:nvPr/>
        </p:nvSpPr>
        <p:spPr>
          <a:xfrm>
            <a:off x="6401790" y="3739840"/>
            <a:ext cx="510639" cy="487332"/>
          </a:xfrm>
          <a:prstGeom prst="donut">
            <a:avLst>
              <a:gd name="adj" fmla="val 10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ลูกศรเวียน 19"/>
          <p:cNvSpPr/>
          <p:nvPr/>
        </p:nvSpPr>
        <p:spPr>
          <a:xfrm flipH="1">
            <a:off x="5928087" y="2814455"/>
            <a:ext cx="874494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1" name="ลูกศรเวียน 20"/>
          <p:cNvSpPr/>
          <p:nvPr/>
        </p:nvSpPr>
        <p:spPr>
          <a:xfrm flipH="1">
            <a:off x="5205993" y="2814455"/>
            <a:ext cx="874494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2" name="ลูกศรเวียน 21"/>
          <p:cNvSpPr/>
          <p:nvPr/>
        </p:nvSpPr>
        <p:spPr>
          <a:xfrm flipH="1">
            <a:off x="4584196" y="2814455"/>
            <a:ext cx="874494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3" name="ลูกศรเวียน 22"/>
          <p:cNvSpPr/>
          <p:nvPr/>
        </p:nvSpPr>
        <p:spPr>
          <a:xfrm flipH="1">
            <a:off x="3862102" y="2814455"/>
            <a:ext cx="874494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4" name="ลูกศรเวียน 23"/>
          <p:cNvSpPr/>
          <p:nvPr/>
        </p:nvSpPr>
        <p:spPr>
          <a:xfrm flipH="1">
            <a:off x="3242285" y="2814455"/>
            <a:ext cx="874494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5" name="ลูกศรเวียน 24"/>
          <p:cNvSpPr/>
          <p:nvPr/>
        </p:nvSpPr>
        <p:spPr>
          <a:xfrm flipH="1">
            <a:off x="2520191" y="2814455"/>
            <a:ext cx="874494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6" name="ลูกศรเวียน 25"/>
          <p:cNvSpPr/>
          <p:nvPr/>
        </p:nvSpPr>
        <p:spPr>
          <a:xfrm flipH="1">
            <a:off x="1888498" y="2814455"/>
            <a:ext cx="874494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7" name="ลูกศรเวียน 26"/>
          <p:cNvSpPr/>
          <p:nvPr/>
        </p:nvSpPr>
        <p:spPr>
          <a:xfrm flipH="1">
            <a:off x="1166404" y="2814455"/>
            <a:ext cx="874494" cy="1116280"/>
          </a:xfrm>
          <a:prstGeom prst="circular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800" b="1" dirty="0" smtClean="0">
                <a:solidFill>
                  <a:srgbClr val="00B050"/>
                </a:solidFill>
                <a:latin typeface="Kanit" pitchFamily="2" charset="-34"/>
                <a:cs typeface="Kanit" pitchFamily="2" charset="-34"/>
              </a:rPr>
              <a:t>จำนวนเต็มบวก จำนวนเต็มลบ และศูนย์ รวมเรียกว่า </a:t>
            </a:r>
            <a:r>
              <a:rPr lang="th-TH" sz="4000" b="1" dirty="0" smtClean="0">
                <a:solidFill>
                  <a:schemeClr val="accent5">
                    <a:lumMod val="75000"/>
                  </a:schemeClr>
                </a:solidFill>
                <a:latin typeface="Kanit" pitchFamily="2" charset="-34"/>
                <a:cs typeface="Kanit" pitchFamily="2" charset="-34"/>
              </a:rPr>
              <a:t>จำนวนเต็ม </a:t>
            </a:r>
            <a:endParaRPr lang="th-TH" sz="4000" b="1" dirty="0">
              <a:solidFill>
                <a:schemeClr val="accent5">
                  <a:lumMod val="75000"/>
                </a:schemeClr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46" b="2738"/>
          <a:stretch/>
        </p:blipFill>
        <p:spPr bwMode="auto">
          <a:xfrm>
            <a:off x="297377" y="3196431"/>
            <a:ext cx="11267094" cy="30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86137" y="1996044"/>
            <a:ext cx="108712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2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ดังนั้น จำนวนเต็มได้แก่ </a:t>
            </a:r>
            <a:r>
              <a:rPr lang="en-US" sz="32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… , -3, -2, -1, 0, 1, 2, 3, …</a:t>
            </a:r>
          </a:p>
          <a:p>
            <a:r>
              <a:rPr lang="th-TH" sz="32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แสดงด้วยจุดบนเส้นจำนวน ดังนี้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389" y="25234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2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1" y="-166254"/>
            <a:ext cx="1730751" cy="1554640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latin typeface="Kanit" pitchFamily="2" charset="-34"/>
                <a:cs typeface="Kanit" pitchFamily="2" charset="-34"/>
              </a:rPr>
              <a:t>สรุป</a:t>
            </a:r>
            <a:r>
              <a:rPr lang="th-TH" sz="4000" dirty="0" smtClean="0">
                <a:latin typeface="Kanit" pitchFamily="2" charset="-34"/>
                <a:cs typeface="Kanit" pitchFamily="2" charset="-34"/>
              </a:rPr>
              <a:t> </a:t>
            </a:r>
            <a:r>
              <a:rPr lang="th-TH" sz="40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จำนวนเต็ม แบ่งออกเป็น </a:t>
            </a:r>
            <a:r>
              <a:rPr lang="en-US" sz="40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3</a:t>
            </a:r>
            <a:r>
              <a:rPr lang="th-TH" sz="40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 ประเภท</a:t>
            </a:r>
            <a:endParaRPr lang="th-TH" sz="40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791134" y="4040581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3 </a:t>
            </a:r>
            <a:r>
              <a:rPr lang="th-TH" sz="40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ศูนย์    แทนด้วยสัญลักษณ์  </a:t>
            </a:r>
            <a:r>
              <a:rPr lang="en-US" sz="4000" dirty="0" smtClean="0">
                <a:solidFill>
                  <a:schemeClr val="tx1"/>
                </a:solidFill>
                <a:latin typeface="Kanit" pitchFamily="2" charset="-34"/>
                <a:cs typeface="Kanit" pitchFamily="2" charset="-34"/>
              </a:rPr>
              <a:t>0</a:t>
            </a:r>
            <a:endParaRPr lang="th-TH" sz="4000" dirty="0">
              <a:solidFill>
                <a:schemeClr val="tx1"/>
              </a:solidFill>
              <a:latin typeface="Kanit" pitchFamily="2" charset="-34"/>
              <a:cs typeface="Kanit" pitchFamily="2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791134" y="1679372"/>
            <a:ext cx="10871200" cy="1105392"/>
            <a:chOff x="791134" y="1679372"/>
            <a:chExt cx="10871200" cy="1105392"/>
          </a:xfrm>
        </p:grpSpPr>
        <p:sp>
          <p:nvSpPr>
            <p:cNvPr id="5" name="ชื่อเรื่อง 1"/>
            <p:cNvSpPr txBox="1">
              <a:spLocks/>
            </p:cNvSpPr>
            <p:nvPr/>
          </p:nvSpPr>
          <p:spPr>
            <a:xfrm>
              <a:off x="791134" y="1794164"/>
              <a:ext cx="10871200" cy="990600"/>
            </a:xfrm>
            <a:prstGeom prst="rect">
              <a:avLst/>
            </a:prstGeom>
          </p:spPr>
          <p:txBody>
            <a:bodyPr vert="horz" anchor="ctr">
              <a:norm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>
                  <a:solidFill>
                    <a:schemeClr val="tx1"/>
                  </a:solidFill>
                  <a:latin typeface="Kanit" pitchFamily="2" charset="-34"/>
                  <a:cs typeface="Kanit" pitchFamily="2" charset="-34"/>
                </a:rPr>
                <a:t>1 </a:t>
              </a:r>
              <a:r>
                <a:rPr lang="th-TH" sz="4000" dirty="0" smtClean="0">
                  <a:solidFill>
                    <a:schemeClr val="tx1"/>
                  </a:solidFill>
                  <a:latin typeface="Kanit" pitchFamily="2" charset="-34"/>
                  <a:cs typeface="Kanit" pitchFamily="2" charset="-34"/>
                </a:rPr>
                <a:t>จำนวนเต็มบวก    แทนด้วยสัญลักษณ์  </a:t>
              </a:r>
              <a:r>
                <a:rPr lang="en-US" sz="4000" dirty="0" smtClean="0">
                  <a:solidFill>
                    <a:schemeClr val="tx1"/>
                  </a:solidFill>
                  <a:latin typeface="Kanit" pitchFamily="2" charset="-34"/>
                  <a:cs typeface="Kanit" pitchFamily="2" charset="-34"/>
                </a:rPr>
                <a:t>I</a:t>
              </a:r>
              <a:endParaRPr lang="th-TH" sz="40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8" name="ชื่อเรื่อง 1"/>
            <p:cNvSpPr txBox="1">
              <a:spLocks/>
            </p:cNvSpPr>
            <p:nvPr/>
          </p:nvSpPr>
          <p:spPr>
            <a:xfrm>
              <a:off x="8930243" y="1679372"/>
              <a:ext cx="546265" cy="628402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7200" dirty="0">
                  <a:solidFill>
                    <a:schemeClr val="tx1"/>
                  </a:solidFill>
                  <a:latin typeface="Little_Star" pitchFamily="2" charset="0"/>
                  <a:cs typeface="Little_Star" pitchFamily="2" charset="0"/>
                </a:rPr>
                <a:t>+</a:t>
              </a:r>
              <a:endParaRPr lang="th-TH" sz="7200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grpSp>
        <p:nvGrpSpPr>
          <p:cNvPr id="11" name="กลุ่ม 10"/>
          <p:cNvGrpSpPr/>
          <p:nvPr/>
        </p:nvGrpSpPr>
        <p:grpSpPr>
          <a:xfrm>
            <a:off x="791134" y="2798622"/>
            <a:ext cx="8875380" cy="1097475"/>
            <a:chOff x="791134" y="2798622"/>
            <a:chExt cx="8875380" cy="1097475"/>
          </a:xfrm>
        </p:grpSpPr>
        <p:sp>
          <p:nvSpPr>
            <p:cNvPr id="6" name="ชื่อเรื่อง 1"/>
            <p:cNvSpPr txBox="1">
              <a:spLocks/>
            </p:cNvSpPr>
            <p:nvPr/>
          </p:nvSpPr>
          <p:spPr>
            <a:xfrm>
              <a:off x="791134" y="2905497"/>
              <a:ext cx="8875380" cy="990600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>
                  <a:solidFill>
                    <a:schemeClr val="tx1"/>
                  </a:solidFill>
                  <a:latin typeface="Kanit" pitchFamily="2" charset="-34"/>
                  <a:cs typeface="Kanit" pitchFamily="2" charset="-34"/>
                </a:rPr>
                <a:t>2 </a:t>
              </a:r>
              <a:r>
                <a:rPr lang="th-TH" sz="4000" dirty="0" smtClean="0">
                  <a:solidFill>
                    <a:schemeClr val="tx1"/>
                  </a:solidFill>
                  <a:latin typeface="Kanit" pitchFamily="2" charset="-34"/>
                  <a:cs typeface="Kanit" pitchFamily="2" charset="-34"/>
                </a:rPr>
                <a:t>จำนวนเต็มลบ    แทนด้วยสัญลักษณ์  </a:t>
              </a:r>
              <a:r>
                <a:rPr lang="en-US" sz="4000" dirty="0" smtClean="0">
                  <a:solidFill>
                    <a:schemeClr val="tx1"/>
                  </a:solidFill>
                  <a:latin typeface="Kanit" pitchFamily="2" charset="-34"/>
                  <a:cs typeface="Kanit" pitchFamily="2" charset="-34"/>
                </a:rPr>
                <a:t>I</a:t>
              </a:r>
              <a:endParaRPr lang="th-TH" sz="4000" dirty="0">
                <a:solidFill>
                  <a:schemeClr val="tx1"/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9" name="ชื่อเรื่อง 1"/>
            <p:cNvSpPr txBox="1">
              <a:spLocks/>
            </p:cNvSpPr>
            <p:nvPr/>
          </p:nvSpPr>
          <p:spPr>
            <a:xfrm>
              <a:off x="8799618" y="2798622"/>
              <a:ext cx="546265" cy="628402"/>
            </a:xfrm>
            <a:prstGeom prst="rect">
              <a:avLst/>
            </a:prstGeom>
          </p:spPr>
          <p:txBody>
            <a:bodyPr vert="horz" anchor="ctr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6000" dirty="0" smtClean="0">
                  <a:solidFill>
                    <a:schemeClr val="tx1"/>
                  </a:solidFill>
                  <a:latin typeface="Little_Star" pitchFamily="2" charset="0"/>
                  <a:cs typeface="Little_Star" pitchFamily="2" charset="0"/>
                </a:rPr>
                <a:t>-</a:t>
              </a:r>
              <a:endParaRPr lang="th-TH" sz="6000" dirty="0">
                <a:solidFill>
                  <a:schemeClr val="tx1"/>
                </a:solidFill>
                <a:latin typeface="Little_Star" pitchFamily="2" charset="0"/>
                <a:cs typeface="Little_Star" pitchFamily="2" charset="0"/>
              </a:endParaRPr>
            </a:p>
          </p:txBody>
        </p:sp>
      </p:grp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43" y="3190542"/>
            <a:ext cx="3236024" cy="32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2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ตรงกลาง">
  <a:themeElements>
    <a:clrScheme name="ตรงกลาง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ตรงกลาง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ตรงกลาง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1429</TotalTime>
  <Words>1211</Words>
  <Application>Microsoft Office PowerPoint</Application>
  <PresentationFormat>แบบจอกว้าง</PresentationFormat>
  <Paragraphs>293</Paragraphs>
  <Slides>40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40</vt:i4>
      </vt:variant>
    </vt:vector>
  </HeadingPairs>
  <TitlesOfParts>
    <vt:vector size="49" baseType="lpstr">
      <vt:lpstr>FreesiaUPC</vt:lpstr>
      <vt:lpstr>Kanit</vt:lpstr>
      <vt:lpstr>Kanit Light</vt:lpstr>
      <vt:lpstr>Little_Star</vt:lpstr>
      <vt:lpstr>Tw Cen MT</vt:lpstr>
      <vt:lpstr>Wingdings</vt:lpstr>
      <vt:lpstr>Wingdings 2</vt:lpstr>
      <vt:lpstr>ตรงกลาง</vt:lpstr>
      <vt:lpstr>สมการ</vt:lpstr>
      <vt:lpstr>จำนวนเต็ม</vt:lpstr>
      <vt:lpstr>งานนำเสนอ PowerPoint</vt:lpstr>
      <vt:lpstr>คนเลี้ยงแกะใช้ก้อนหินแทนจำนวนแกะ</vt:lpstr>
      <vt:lpstr>ศูนย์ (zero)</vt:lpstr>
      <vt:lpstr>จำนวนเต็มลบ</vt:lpstr>
      <vt:lpstr>เรียก 1, 2, 3 , 4 , 5 , … ว่า จำนวนเต็มบวก</vt:lpstr>
      <vt:lpstr>เรียก -1, -2, -3 , -4 , -5 , … ว่า จำนวนเต็มลบ</vt:lpstr>
      <vt:lpstr>จำนวนเต็มบวก จำนวนเต็มลบ และศูนย์ รวมเรียกว่า จำนวนเต็ม </vt:lpstr>
      <vt:lpstr>สรุป จำนวนเต็ม แบ่งออกเป็น 3 ประเภท</vt:lpstr>
      <vt:lpstr>โครงสร้างของจำนวนเต็ม</vt:lpstr>
      <vt:lpstr>ช่วยเติมจำนวนใน        ให้ถูกต้องหน่อยจ้า</vt:lpstr>
      <vt:lpstr>ช่วยเติมจำนวนใน       ให้ถูกต้องหน่อยจ้า</vt:lpstr>
      <vt:lpstr>ช่วยเติมจำนวนใน       ให้ถูกต้องหน่อยจ้า</vt:lpstr>
      <vt:lpstr>ช่วยเติมจำนวนใน       ให้ถูกต้องหน่อยจ้า</vt:lpstr>
      <vt:lpstr>กิจกรรม จริงหรือเท็จ</vt:lpstr>
      <vt:lpstr>กิจกรรม จริงหรือเท็จ</vt:lpstr>
      <vt:lpstr>กิจกรรม จริงหรือเท็จ</vt:lpstr>
      <vt:lpstr>กิจกรรม จริงหรือเท็จ</vt:lpstr>
      <vt:lpstr>กิจกรรม จริงหรือเท็จ</vt:lpstr>
      <vt:lpstr>กิจกรรม จริงหรือเท็จ</vt:lpstr>
      <vt:lpstr>กิจกรรม จริงหรือเท็จ</vt:lpstr>
      <vt:lpstr>กิจกรรม จริงหรือเท็จ</vt:lpstr>
      <vt:lpstr>ใบงานที่ 1  เรื่องจำนวนเต็ม</vt:lpstr>
      <vt:lpstr>จงตอบคำถามต่อไปนี้</vt:lpstr>
      <vt:lpstr>จงตอบคำถามต่อไปนี้</vt:lpstr>
      <vt:lpstr>จงตอบคำถามต่อไปนี้</vt:lpstr>
      <vt:lpstr>จงตอบคำถามต่อไปนี้</vt:lpstr>
      <vt:lpstr>จงตอบคำถามต่อไปนี้</vt:lpstr>
      <vt:lpstr>จงตอบคำถามต่อไปนี้</vt:lpstr>
      <vt:lpstr>จงตอบคำถามต่อไปนี้</vt:lpstr>
      <vt:lpstr>จงตอบคำถามต่อไปนี้</vt:lpstr>
      <vt:lpstr>จงตอบคำถามต่อไปนี้</vt:lpstr>
      <vt:lpstr>จงตอบคำถามต่อไปนี้</vt:lpstr>
      <vt:lpstr>จงเติมอักษร a – f ลงในช่องว่างของเส้นจำนวนต่อไปนี้ให้สมบูรณ์</vt:lpstr>
      <vt:lpstr>จงเติมอักษร a – f ลงในช่องว่างของเส้นจำนวนต่อไปนี้ให้สมบูรณ์</vt:lpstr>
      <vt:lpstr>จงเติมอักษร a – f ลงในช่องว่างของเส้นจำนวนต่อไปนี้ให้สมบูรณ์</vt:lpstr>
      <vt:lpstr>กำหนดให้ตัวอักษร a-j แทนจำนวนเต็มใดๆ บนเส้นจำนวน จงพิจารณาว่าอักษรใดแทนจำนวนเต็มบวก และอักษรใดแทนจำนวนเต็มลบ</vt:lpstr>
      <vt:lpstr>กำหนดให้ตัวอักษร a-j แทนจำนวนเต็มใดๆ บนเส้นจำนวน จงพิจารณาว่าอักษรใดแทนจำนวนเต็มบวก และอักษรใดแทนจำนวนเต็มลบ</vt:lpstr>
      <vt:lpstr>จงเปรียบเทียบอักษรที่กำหนดให้ โดยเติมเครื่องหมาย “&gt;” หรือ “&lt;” ในช่องว่างเพื่อให้ประโยคสมบูรณ์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3)       4   2  0    -2     -4    -6</dc:title>
  <dc:creator>Teacher-PC</dc:creator>
  <cp:lastModifiedBy>User</cp:lastModifiedBy>
  <cp:revision>54</cp:revision>
  <dcterms:created xsi:type="dcterms:W3CDTF">2017-06-08T18:01:38Z</dcterms:created>
  <dcterms:modified xsi:type="dcterms:W3CDTF">2023-07-05T02:41:12Z</dcterms:modified>
</cp:coreProperties>
</file>