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327" r:id="rId6"/>
    <p:sldId id="360" r:id="rId7"/>
    <p:sldId id="344" r:id="rId8"/>
    <p:sldId id="345" r:id="rId9"/>
    <p:sldId id="328" r:id="rId10"/>
    <p:sldId id="330" r:id="rId11"/>
    <p:sldId id="331" r:id="rId12"/>
    <p:sldId id="332" r:id="rId13"/>
    <p:sldId id="333" r:id="rId14"/>
    <p:sldId id="334" r:id="rId15"/>
    <p:sldId id="297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8" r:id="rId2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442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894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632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5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41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80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35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71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05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0006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68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47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83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98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44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81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06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6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65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7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9958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937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20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09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2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571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90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943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077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191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0094-A6EC-4118-936C-73F64953EBA9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4EEDB-0333-4E61-A92B-317A27988C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180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0094-A6EC-4118-936C-73F64953EBA9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EEDB-0333-4E61-A92B-317A27988C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908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4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0094-A6EC-4118-936C-73F64953EBA9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04/07/66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4EEDB-0333-4E61-A92B-317A27988C30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7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720311"/>
            <a:ext cx="9144000" cy="1789651"/>
          </a:xfrm>
        </p:spPr>
        <p:txBody>
          <a:bodyPr>
            <a:normAutofit/>
          </a:bodyPr>
          <a:lstStyle/>
          <a:p>
            <a:r>
              <a:rPr lang="th-TH" sz="9600" b="1" spc="50" dirty="0" smtClean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ThaiCommonSP" panose="02020603050405020304" pitchFamily="18" charset="-34"/>
                <a:cs typeface="PSL ThaiCommonSP" panose="02020603050405020304" pitchFamily="18" charset="-34"/>
              </a:rPr>
              <a:t>การเปรียบเทียบจำนวนเต็ม</a:t>
            </a:r>
            <a:endParaRPr lang="th-TH" sz="9600" b="1" spc="50" dirty="0">
              <a:ln w="2857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ThaiCommonSP" panose="02020603050405020304" pitchFamily="18" charset="-34"/>
              <a:cs typeface="PSL ThaiCommonSP" panose="02020603050405020304" pitchFamily="18" charset="-34"/>
            </a:endParaRPr>
          </a:p>
        </p:txBody>
      </p:sp>
      <p:sp>
        <p:nvSpPr>
          <p:cNvPr id="13" name="ชื่อเรื่องรอง 12"/>
          <p:cNvSpPr>
            <a:spLocks noGrp="1"/>
          </p:cNvSpPr>
          <p:nvPr>
            <p:ph type="subTitle" idx="1"/>
          </p:nvPr>
        </p:nvSpPr>
        <p:spPr>
          <a:xfrm>
            <a:off x="1524000" y="3509962"/>
            <a:ext cx="9144000" cy="1655762"/>
          </a:xfrm>
        </p:spPr>
        <p:txBody>
          <a:bodyPr>
            <a:normAutofit/>
          </a:bodyPr>
          <a:lstStyle/>
          <a:p>
            <a:r>
              <a:rPr lang="th-TH" sz="8800" b="1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SL ThaiCommonSP" panose="02020603050405020304" pitchFamily="18" charset="-34"/>
                <a:cs typeface="PSL ThaiCommonSP" panose="02020603050405020304" pitchFamily="18" charset="-34"/>
              </a:rPr>
              <a:t>มัธยมศึกษาปีที่ 1</a:t>
            </a:r>
          </a:p>
          <a:p>
            <a:endParaRPr lang="th-TH" sz="8800" b="1" spc="50" dirty="0">
              <a:ln w="2857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PSL ThaiCommonSP" panose="02020603050405020304" pitchFamily="18" charset="-34"/>
              <a:cs typeface="PSL ThaiCommonSP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49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42832" y="-1"/>
            <a:ext cx="5149168" cy="721552"/>
          </a:xfrm>
        </p:spPr>
        <p:txBody>
          <a:bodyPr>
            <a:normAutofit fontScale="90000"/>
          </a:bodyPr>
          <a:lstStyle/>
          <a:p>
            <a:r>
              <a:rPr lang="th-TH" sz="3600" dirty="0" smtClean="0">
                <a:latin typeface="Kanit Light" pitchFamily="2" charset="-34"/>
                <a:cs typeface="Kanit Light" pitchFamily="2" charset="-34"/>
              </a:rPr>
              <a:t>พิจารณาการเปรียบเทียบจำนวนเต็ม</a:t>
            </a:r>
            <a:r>
              <a:rPr lang="en-US" sz="3600" dirty="0" smtClean="0">
                <a:latin typeface="Kanit Light" pitchFamily="2" charset="-34"/>
                <a:cs typeface="Kanit Light" pitchFamily="2" charset="-34"/>
              </a:rPr>
              <a:t>2</a:t>
            </a:r>
            <a:r>
              <a:rPr lang="th-TH" sz="3600" dirty="0" smtClean="0">
                <a:latin typeface="Kanit Light" pitchFamily="2" charset="-34"/>
                <a:cs typeface="Kanit Light" pitchFamily="2" charset="-34"/>
              </a:rPr>
              <a:t>จำนวน</a:t>
            </a:r>
            <a:endParaRPr lang="th-TH" sz="3600" dirty="0"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327804" y="1995396"/>
            <a:ext cx="11524890" cy="917366"/>
            <a:chOff x="352238" y="2103282"/>
            <a:chExt cx="9076770" cy="749095"/>
          </a:xfrm>
          <a:solidFill>
            <a:schemeClr val="bg1"/>
          </a:solidFill>
        </p:grpSpPr>
        <p:pic>
          <p:nvPicPr>
            <p:cNvPr id="5" name="Picture 2" descr="Image result for à¹à¸ªà¹à¸à¸à¸³à¸à¸§à¸ à¹à¸à¹à¸¡à¸¥à¸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" t="27320" r="2410" b="58841"/>
            <a:stretch/>
          </p:blipFill>
          <p:spPr bwMode="auto">
            <a:xfrm flipV="1">
              <a:off x="352238" y="2103282"/>
              <a:ext cx="9076770" cy="283682"/>
            </a:xfrm>
            <a:prstGeom prst="rect">
              <a:avLst/>
            </a:prstGeom>
            <a:grpFill/>
            <a:extLst/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4779034" y="2486402"/>
              <a:ext cx="414068" cy="293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0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4097548" y="2460524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-1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3548515" y="2451898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-2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2990494" y="2446054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-3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2429778" y="2446937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-4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1846050" y="2445750"/>
              <a:ext cx="71312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-5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7455630" y="2450710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5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6897971" y="2450710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4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6339950" y="2444866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3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5770608" y="2458847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2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5186880" y="2444562"/>
              <a:ext cx="71312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1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418228" y="3176010"/>
            <a:ext cx="5004166" cy="132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3  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อยู่ทาง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…….…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…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ของ 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-3</a:t>
            </a:r>
            <a:endParaRPr lang="th-TH" sz="2800" dirty="0">
              <a:solidFill>
                <a:prstClr val="black"/>
              </a:solidFill>
              <a:latin typeface="Kanit Light" pitchFamily="2" charset="-34"/>
              <a:cs typeface="Kanit Light" pitchFamily="2" charset="-34"/>
            </a:endParaRPr>
          </a:p>
        </p:txBody>
      </p:sp>
      <p:pic>
        <p:nvPicPr>
          <p:cNvPr id="34818" name="Picture 2" descr="Image result for à¸à¸¸à¸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478" y="1295644"/>
            <a:ext cx="873455" cy="8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à¸à¸¸à¸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43" y="1295644"/>
            <a:ext cx="873455" cy="8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ชื่อเรื่อง 1"/>
          <p:cNvSpPr txBox="1">
            <a:spLocks/>
          </p:cNvSpPr>
          <p:nvPr/>
        </p:nvSpPr>
        <p:spPr>
          <a:xfrm>
            <a:off x="3787164" y="3215271"/>
            <a:ext cx="3855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2800" dirty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แสดงว่า 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3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มากกว่า 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-3  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</a:t>
            </a:r>
            <a:endParaRPr lang="th-TH" sz="2800" b="1" dirty="0">
              <a:solidFill>
                <a:srgbClr val="7030A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28" name="กลุ่ม 27"/>
          <p:cNvGrpSpPr/>
          <p:nvPr/>
        </p:nvGrpSpPr>
        <p:grpSpPr>
          <a:xfrm>
            <a:off x="7688525" y="3035526"/>
            <a:ext cx="4310815" cy="1550482"/>
            <a:chOff x="8159291" y="2946746"/>
            <a:chExt cx="4073464" cy="1550482"/>
          </a:xfrm>
        </p:grpSpPr>
        <p:pic>
          <p:nvPicPr>
            <p:cNvPr id="34822" name="Picture 6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9291" y="2946746"/>
              <a:ext cx="3652614" cy="155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ชื่อเรื่อง 1"/>
            <p:cNvSpPr txBox="1">
              <a:spLocks/>
            </p:cNvSpPr>
            <p:nvPr/>
          </p:nvSpPr>
          <p:spPr>
            <a:xfrm>
              <a:off x="8451529" y="3087230"/>
              <a:ext cx="3781226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r>
                <a:rPr lang="th-TH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ใช้สัญลักษณ์ </a:t>
              </a:r>
              <a:r>
                <a:rPr lang="en-US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3 &gt; -3   </a:t>
              </a:r>
              <a:r>
                <a:rPr lang="th-TH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endParaRPr lang="th-TH" sz="2800" b="1" dirty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</p:grpSp>
      <p:sp>
        <p:nvSpPr>
          <p:cNvPr id="18" name="สี่เหลี่ยมผืนผ้า 17"/>
          <p:cNvSpPr/>
          <p:nvPr/>
        </p:nvSpPr>
        <p:spPr>
          <a:xfrm>
            <a:off x="1817910" y="3390226"/>
            <a:ext cx="872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ขวา</a:t>
            </a:r>
            <a:endParaRPr lang="th-TH" sz="1200" dirty="0">
              <a:solidFill>
                <a:srgbClr val="C0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4" name="ชื่อเรื่อง 1"/>
          <p:cNvSpPr txBox="1">
            <a:spLocks/>
          </p:cNvSpPr>
          <p:nvPr/>
        </p:nvSpPr>
        <p:spPr>
          <a:xfrm>
            <a:off x="303916" y="4822649"/>
            <a:ext cx="5525361" cy="132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-3  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อยู่ทาง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..………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ของ 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3</a:t>
            </a:r>
            <a:endParaRPr lang="th-TH" sz="2800" dirty="0">
              <a:solidFill>
                <a:prstClr val="black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1769102" y="5051350"/>
            <a:ext cx="910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ซ้าย</a:t>
            </a:r>
            <a:endParaRPr lang="th-TH" sz="1200" dirty="0">
              <a:solidFill>
                <a:srgbClr val="C0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6" name="ชื่อเรื่อง 1"/>
          <p:cNvSpPr txBox="1">
            <a:spLocks/>
          </p:cNvSpPr>
          <p:nvPr/>
        </p:nvSpPr>
        <p:spPr>
          <a:xfrm>
            <a:off x="3987366" y="4818516"/>
            <a:ext cx="38347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แสดงว่า 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-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3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น้อยกว่า 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3  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</a:t>
            </a:r>
            <a:endParaRPr lang="th-TH" sz="2800" b="1" dirty="0">
              <a:solidFill>
                <a:srgbClr val="7030A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29" name="กลุ่ม 28"/>
          <p:cNvGrpSpPr/>
          <p:nvPr/>
        </p:nvGrpSpPr>
        <p:grpSpPr>
          <a:xfrm>
            <a:off x="7734693" y="4701082"/>
            <a:ext cx="4230140" cy="1550482"/>
            <a:chOff x="8088618" y="4612302"/>
            <a:chExt cx="4103382" cy="1550482"/>
          </a:xfrm>
        </p:grpSpPr>
        <p:pic>
          <p:nvPicPr>
            <p:cNvPr id="32" name="Picture 6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8618" y="4612302"/>
              <a:ext cx="3652614" cy="155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ชื่อเรื่อง 1"/>
            <p:cNvSpPr txBox="1">
              <a:spLocks/>
            </p:cNvSpPr>
            <p:nvPr/>
          </p:nvSpPr>
          <p:spPr>
            <a:xfrm>
              <a:off x="8410774" y="4709306"/>
              <a:ext cx="3781226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>
                  <a:solidFill>
                    <a:prstClr val="black"/>
                  </a:solidFill>
                  <a:latin typeface="Little_Star" pitchFamily="2" charset="0"/>
                  <a:cs typeface="Little_Star" pitchFamily="2" charset="0"/>
                </a:rPr>
                <a:t> </a:t>
              </a:r>
              <a:r>
                <a:rPr lang="th-TH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ใช้สัญลักษณ์</a:t>
              </a:r>
              <a:r>
                <a:rPr lang="en-US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 -</a:t>
              </a:r>
              <a:r>
                <a:rPr lang="en-US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3 &lt; 3</a:t>
              </a:r>
              <a:endParaRPr lang="th-TH" sz="2800" b="1" dirty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</p:grpSp>
      <p:pic>
        <p:nvPicPr>
          <p:cNvPr id="34820" name="Picture 4" descr="Related image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11833" r="17670" b="10872"/>
          <a:stretch/>
        </p:blipFill>
        <p:spPr bwMode="auto">
          <a:xfrm rot="16200000">
            <a:off x="729478" y="-734352"/>
            <a:ext cx="1666149" cy="313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605845" y="501425"/>
            <a:ext cx="2071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3</a:t>
            </a:r>
            <a:r>
              <a:rPr lang="en-US" sz="4000" b="1" dirty="0" smtClean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th-TH" sz="4000" b="1" dirty="0" smtClean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และ </a:t>
            </a:r>
            <a:r>
              <a:rPr lang="en-US" sz="40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-3 </a:t>
            </a:r>
            <a:endParaRPr lang="th-TH" sz="4000" b="1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1514310" y="2400308"/>
            <a:ext cx="905460" cy="47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-6</a:t>
            </a:r>
            <a:endParaRPr lang="th-TH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34824" name="Picture 8" descr="Related image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73" y="-38921"/>
            <a:ext cx="753767" cy="6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สี่เหลี่ยมผืนผ้า 33"/>
          <p:cNvSpPr/>
          <p:nvPr/>
        </p:nvSpPr>
        <p:spPr>
          <a:xfrm>
            <a:off x="10052256" y="2409186"/>
            <a:ext cx="821481" cy="47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6</a:t>
            </a:r>
            <a:endParaRPr lang="th-TH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18" grpId="0"/>
      <p:bldP spid="24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42832" y="308791"/>
            <a:ext cx="4427509" cy="721552"/>
          </a:xfrm>
        </p:spPr>
        <p:txBody>
          <a:bodyPr>
            <a:normAutofit fontScale="90000"/>
          </a:bodyPr>
          <a:lstStyle/>
          <a:p>
            <a:r>
              <a:rPr lang="th-TH" sz="3600" dirty="0" smtClean="0">
                <a:latin typeface="Kanit Light" pitchFamily="2" charset="-34"/>
                <a:cs typeface="Kanit Light" pitchFamily="2" charset="-34"/>
              </a:rPr>
              <a:t>พิจารณาการ</a:t>
            </a:r>
            <a:r>
              <a:rPr lang="th-TH" sz="3600" dirty="0" smtClean="0">
                <a:latin typeface="Kanit Light" pitchFamily="2" charset="-34"/>
                <a:cs typeface="Kanit Light" pitchFamily="2" charset="-34"/>
              </a:rPr>
              <a:t>เปรียบเทียบ</a:t>
            </a:r>
            <a:br>
              <a:rPr lang="th-TH" sz="3600" dirty="0" smtClean="0">
                <a:latin typeface="Kanit Light" pitchFamily="2" charset="-34"/>
                <a:cs typeface="Kanit Light" pitchFamily="2" charset="-34"/>
              </a:rPr>
            </a:br>
            <a:r>
              <a:rPr lang="th-TH" sz="3600" dirty="0" smtClean="0">
                <a:latin typeface="Kanit Light" pitchFamily="2" charset="-34"/>
                <a:cs typeface="Kanit Light" pitchFamily="2" charset="-34"/>
              </a:rPr>
              <a:t>จำนวน</a:t>
            </a:r>
            <a:r>
              <a:rPr lang="th-TH" sz="3600" dirty="0" smtClean="0">
                <a:latin typeface="Kanit Light" pitchFamily="2" charset="-34"/>
                <a:cs typeface="Kanit Light" pitchFamily="2" charset="-34"/>
              </a:rPr>
              <a:t>เต็ม</a:t>
            </a:r>
            <a:r>
              <a:rPr lang="en-US" sz="3600" dirty="0" smtClean="0">
                <a:latin typeface="Kanit Light" pitchFamily="2" charset="-34"/>
                <a:cs typeface="Kanit Light" pitchFamily="2" charset="-34"/>
              </a:rPr>
              <a:t>2</a:t>
            </a:r>
            <a:r>
              <a:rPr lang="th-TH" sz="3600" dirty="0" smtClean="0">
                <a:latin typeface="Kanit Light" pitchFamily="2" charset="-34"/>
                <a:cs typeface="Kanit Light" pitchFamily="2" charset="-34"/>
              </a:rPr>
              <a:t>จำนวน</a:t>
            </a:r>
            <a:endParaRPr lang="th-TH" sz="3600" dirty="0"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327804" y="1995396"/>
            <a:ext cx="11524890" cy="917366"/>
            <a:chOff x="352238" y="2103282"/>
            <a:chExt cx="9076770" cy="749095"/>
          </a:xfrm>
          <a:solidFill>
            <a:schemeClr val="bg1"/>
          </a:solidFill>
        </p:grpSpPr>
        <p:pic>
          <p:nvPicPr>
            <p:cNvPr id="5" name="Picture 2" descr="Image result for à¹à¸ªà¹à¸à¸à¸³à¸à¸§à¸ à¹à¸à¹à¸¡à¸¥à¸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" t="27320" r="2410" b="58841"/>
            <a:stretch/>
          </p:blipFill>
          <p:spPr bwMode="auto">
            <a:xfrm flipV="1">
              <a:off x="352238" y="2103282"/>
              <a:ext cx="9076770" cy="283682"/>
            </a:xfrm>
            <a:prstGeom prst="rect">
              <a:avLst/>
            </a:prstGeom>
            <a:grpFill/>
            <a:extLst/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4779034" y="2486402"/>
              <a:ext cx="414068" cy="293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-5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4097548" y="2460524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-6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3548515" y="2451898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-7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2990494" y="2446054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-8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2429778" y="2446937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-9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1846050" y="2445750"/>
              <a:ext cx="71312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-10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7455630" y="2450710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0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6897971" y="2450710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-1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6339950" y="2444866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-2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5770608" y="2458847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-3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5186880" y="2444562"/>
              <a:ext cx="71312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-4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608000" y="3176010"/>
            <a:ext cx="5004166" cy="132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-1  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อยู่ทาง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………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ของ 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-8</a:t>
            </a:r>
            <a:endParaRPr lang="th-TH" sz="2800" dirty="0">
              <a:solidFill>
                <a:prstClr val="black"/>
              </a:solidFill>
              <a:latin typeface="Kanit Light" pitchFamily="2" charset="-34"/>
              <a:cs typeface="Kanit Light" pitchFamily="2" charset="-34"/>
            </a:endParaRPr>
          </a:p>
        </p:txBody>
      </p:sp>
      <p:pic>
        <p:nvPicPr>
          <p:cNvPr id="34818" name="Picture 2" descr="Image result for à¸à¸¸à¸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016" y="1295644"/>
            <a:ext cx="873455" cy="8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à¸à¸¸à¸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43" y="1295644"/>
            <a:ext cx="873455" cy="8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ชื่อเรื่อง 1"/>
          <p:cNvSpPr txBox="1">
            <a:spLocks/>
          </p:cNvSpPr>
          <p:nvPr/>
        </p:nvSpPr>
        <p:spPr>
          <a:xfrm>
            <a:off x="4088370" y="3145968"/>
            <a:ext cx="3855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แสดง</a:t>
            </a:r>
            <a:r>
              <a:rPr lang="th-TH" sz="2800" dirty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ว่า 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-1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มากกว่า 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-8  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</a:t>
            </a:r>
            <a:endParaRPr lang="th-TH" sz="2800" b="1" dirty="0">
              <a:solidFill>
                <a:srgbClr val="7030A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28" name="กลุ่ม 27"/>
          <p:cNvGrpSpPr/>
          <p:nvPr/>
        </p:nvGrpSpPr>
        <p:grpSpPr>
          <a:xfrm>
            <a:off x="7419150" y="3045926"/>
            <a:ext cx="4114404" cy="1550482"/>
            <a:chOff x="8184940" y="2959563"/>
            <a:chExt cx="3741390" cy="1550482"/>
          </a:xfrm>
        </p:grpSpPr>
        <p:pic>
          <p:nvPicPr>
            <p:cNvPr id="34822" name="Picture 6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4940" y="2959563"/>
              <a:ext cx="3652614" cy="155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ชื่อเรื่อง 1"/>
            <p:cNvSpPr txBox="1">
              <a:spLocks/>
            </p:cNvSpPr>
            <p:nvPr/>
          </p:nvSpPr>
          <p:spPr>
            <a:xfrm>
              <a:off x="8410774" y="3087230"/>
              <a:ext cx="3515556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r>
                <a:rPr lang="th-TH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ใช้สัญลักษณ์ </a:t>
              </a:r>
              <a:r>
                <a:rPr lang="en-US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-1 &gt; -8   </a:t>
              </a:r>
              <a:r>
                <a:rPr lang="th-TH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endParaRPr lang="th-TH" sz="2800" b="1" dirty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</p:grpSp>
      <p:sp>
        <p:nvSpPr>
          <p:cNvPr id="18" name="สี่เหลี่ยมผืนผ้า 17"/>
          <p:cNvSpPr/>
          <p:nvPr/>
        </p:nvSpPr>
        <p:spPr>
          <a:xfrm>
            <a:off x="2021263" y="3420803"/>
            <a:ext cx="797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ขวา</a:t>
            </a:r>
            <a:endParaRPr lang="th-TH" sz="1100" dirty="0">
              <a:solidFill>
                <a:srgbClr val="C0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4" name="ชื่อเรื่อง 1"/>
          <p:cNvSpPr txBox="1">
            <a:spLocks/>
          </p:cNvSpPr>
          <p:nvPr/>
        </p:nvSpPr>
        <p:spPr>
          <a:xfrm>
            <a:off x="474214" y="4857363"/>
            <a:ext cx="5525361" cy="132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-8  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อยู่ทาง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..………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ของ 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-1</a:t>
            </a:r>
            <a:endParaRPr lang="th-TH" sz="2800" dirty="0">
              <a:solidFill>
                <a:prstClr val="black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2055479" y="5102357"/>
            <a:ext cx="832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ซ้าย</a:t>
            </a:r>
            <a:endParaRPr lang="th-TH" sz="1100" dirty="0">
              <a:solidFill>
                <a:srgbClr val="C0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6" name="ชื่อเรื่อง 1"/>
          <p:cNvSpPr txBox="1">
            <a:spLocks/>
          </p:cNvSpPr>
          <p:nvPr/>
        </p:nvSpPr>
        <p:spPr>
          <a:xfrm>
            <a:off x="4136039" y="4857363"/>
            <a:ext cx="38347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แสดงว่า 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-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8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น้อยกว่า 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-1  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</a:t>
            </a:r>
            <a:endParaRPr lang="th-TH" sz="2800" b="1" dirty="0">
              <a:solidFill>
                <a:srgbClr val="7030A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29" name="กลุ่ม 28"/>
          <p:cNvGrpSpPr/>
          <p:nvPr/>
        </p:nvGrpSpPr>
        <p:grpSpPr>
          <a:xfrm>
            <a:off x="7419150" y="4779755"/>
            <a:ext cx="4061779" cy="1550482"/>
            <a:chOff x="7733216" y="4596846"/>
            <a:chExt cx="4084903" cy="1550482"/>
          </a:xfrm>
        </p:grpSpPr>
        <p:pic>
          <p:nvPicPr>
            <p:cNvPr id="32" name="Picture 6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216" y="4596846"/>
              <a:ext cx="4039643" cy="155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ชื่อเรื่อง 1"/>
            <p:cNvSpPr txBox="1">
              <a:spLocks/>
            </p:cNvSpPr>
            <p:nvPr/>
          </p:nvSpPr>
          <p:spPr>
            <a:xfrm>
              <a:off x="8036893" y="4704960"/>
              <a:ext cx="3781226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r>
                <a:rPr lang="th-TH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ใช้สัญลักษณ์</a:t>
              </a:r>
              <a:r>
                <a:rPr lang="en-US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 -</a:t>
              </a:r>
              <a:r>
                <a:rPr lang="en-US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8 &lt; -1</a:t>
              </a:r>
              <a:endParaRPr lang="th-TH" sz="2800" b="1" dirty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</p:grpSp>
      <p:pic>
        <p:nvPicPr>
          <p:cNvPr id="34820" name="Picture 4" descr="Related image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11833" r="17670" b="10872"/>
          <a:stretch/>
        </p:blipFill>
        <p:spPr bwMode="auto">
          <a:xfrm rot="16200000">
            <a:off x="852702" y="-857575"/>
            <a:ext cx="1666149" cy="338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428779" y="487269"/>
            <a:ext cx="2388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-1 </a:t>
            </a:r>
            <a:r>
              <a:rPr lang="th-TH" sz="4400" b="1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และ</a:t>
            </a:r>
            <a:r>
              <a:rPr lang="th-TH" sz="44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-8 </a:t>
            </a:r>
            <a:endParaRPr lang="th-TH" sz="4400" b="1" dirty="0">
              <a:solidFill>
                <a:srgbClr val="C0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1514310" y="2400308"/>
            <a:ext cx="905460" cy="47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-11</a:t>
            </a:r>
            <a:endParaRPr lang="th-TH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34824" name="Picture 8" descr="Related image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10" y="281404"/>
            <a:ext cx="753767" cy="6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สี่เหลี่ยมผืนผ้า 33"/>
          <p:cNvSpPr/>
          <p:nvPr/>
        </p:nvSpPr>
        <p:spPr>
          <a:xfrm>
            <a:off x="10052256" y="2409186"/>
            <a:ext cx="821481" cy="47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1</a:t>
            </a:r>
            <a:endParaRPr lang="th-TH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18" grpId="0"/>
      <p:bldP spid="24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4111" y="240762"/>
            <a:ext cx="9317514" cy="72155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solidFill>
                  <a:sysClr val="windowText" lastClr="000000"/>
                </a:solidFill>
                <a:latin typeface="Kanit Light" pitchFamily="2" charset="-34"/>
                <a:cs typeface="Kanit Light" pitchFamily="2" charset="-34"/>
              </a:rPr>
              <a:t>จงเรียงลำดับ  </a:t>
            </a:r>
            <a:r>
              <a:rPr lang="en-US" sz="3200" dirty="0" smtClean="0">
                <a:solidFill>
                  <a:sysClr val="windowText" lastClr="000000"/>
                </a:solidFill>
                <a:latin typeface="Kanit Light" pitchFamily="2" charset="-34"/>
                <a:cs typeface="Kanit Light" pitchFamily="2" charset="-34"/>
              </a:rPr>
              <a:t>4 , -1 , 6 , -2 , -7 </a:t>
            </a:r>
            <a:r>
              <a:rPr lang="th-TH" sz="3200" dirty="0" smtClean="0">
                <a:solidFill>
                  <a:sysClr val="windowText" lastClr="000000"/>
                </a:solidFill>
                <a:latin typeface="Kanit Light" pitchFamily="2" charset="-34"/>
                <a:cs typeface="Kanit Light" pitchFamily="2" charset="-34"/>
              </a:rPr>
              <a:t>และ </a:t>
            </a:r>
            <a:r>
              <a:rPr lang="en-US" sz="3200" dirty="0" smtClean="0">
                <a:solidFill>
                  <a:sysClr val="windowText" lastClr="000000"/>
                </a:solidFill>
                <a:latin typeface="Kanit Light" pitchFamily="2" charset="-34"/>
                <a:cs typeface="Kanit Light" pitchFamily="2" charset="-34"/>
              </a:rPr>
              <a:t>0 </a:t>
            </a:r>
            <a:r>
              <a:rPr lang="th-TH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จากน้อยไปมาก</a:t>
            </a:r>
            <a:endParaRPr lang="th-TH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594917" y="4493401"/>
            <a:ext cx="5684954" cy="132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เรียงลำดับจากน้อยไปมาก ได้ดังนี้ </a:t>
            </a:r>
            <a:endParaRPr lang="th-TH" sz="3200" dirty="0">
              <a:solidFill>
                <a:prstClr val="black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271412" y="4646364"/>
            <a:ext cx="8883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-7,</a:t>
            </a:r>
            <a:endParaRPr lang="th-TH" sz="1600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327804" y="3087390"/>
            <a:ext cx="11524890" cy="917366"/>
            <a:chOff x="327804" y="3087390"/>
            <a:chExt cx="11524890" cy="917366"/>
          </a:xfrm>
        </p:grpSpPr>
        <p:grpSp>
          <p:nvGrpSpPr>
            <p:cNvPr id="4" name="กลุ่ม 3"/>
            <p:cNvGrpSpPr/>
            <p:nvPr/>
          </p:nvGrpSpPr>
          <p:grpSpPr>
            <a:xfrm>
              <a:off x="327804" y="3087390"/>
              <a:ext cx="11524890" cy="917366"/>
              <a:chOff x="352238" y="2103282"/>
              <a:chExt cx="9076770" cy="749095"/>
            </a:xfrm>
            <a:solidFill>
              <a:schemeClr val="bg1"/>
            </a:solidFill>
          </p:grpSpPr>
          <p:pic>
            <p:nvPicPr>
              <p:cNvPr id="5" name="Picture 2" descr="Image result for à¹à¸ªà¹à¸à¸à¸³à¸à¸§à¸ à¹à¸à¹à¸¡à¸¥à¸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4" t="27320" r="2410" b="58841"/>
              <a:stretch/>
            </p:blipFill>
            <p:spPr bwMode="auto">
              <a:xfrm flipV="1">
                <a:off x="352238" y="2103282"/>
                <a:ext cx="9076770" cy="283682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6" name="สี่เหลี่ยมผืนผ้า 5"/>
              <p:cNvSpPr/>
              <p:nvPr/>
            </p:nvSpPr>
            <p:spPr>
              <a:xfrm>
                <a:off x="4779034" y="2486402"/>
                <a:ext cx="414068" cy="2932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  <a:latin typeface="Little_Star" pitchFamily="2" charset="0"/>
                    <a:cs typeface="Little_Star" pitchFamily="2" charset="0"/>
                  </a:rPr>
                  <a:t>0</a:t>
                </a:r>
                <a:endParaRPr lang="th-TH" dirty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7" name="สี่เหลี่ยมผืนผ้า 6"/>
              <p:cNvSpPr/>
              <p:nvPr/>
            </p:nvSpPr>
            <p:spPr>
              <a:xfrm>
                <a:off x="4097548" y="2460524"/>
                <a:ext cx="646982" cy="3918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  <a:latin typeface="Little_Star" pitchFamily="2" charset="0"/>
                    <a:cs typeface="Little_Star" pitchFamily="2" charset="0"/>
                  </a:rPr>
                  <a:t>-1</a:t>
                </a:r>
                <a:endParaRPr lang="th-TH" dirty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8" name="สี่เหลี่ยมผืนผ้า 7"/>
              <p:cNvSpPr/>
              <p:nvPr/>
            </p:nvSpPr>
            <p:spPr>
              <a:xfrm>
                <a:off x="3548515" y="2451898"/>
                <a:ext cx="646982" cy="3918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  <a:latin typeface="Little_Star" pitchFamily="2" charset="0"/>
                    <a:cs typeface="Little_Star" pitchFamily="2" charset="0"/>
                  </a:rPr>
                  <a:t>-2</a:t>
                </a:r>
                <a:endParaRPr lang="th-TH" dirty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9" name="สี่เหลี่ยมผืนผ้า 8"/>
              <p:cNvSpPr/>
              <p:nvPr/>
            </p:nvSpPr>
            <p:spPr>
              <a:xfrm>
                <a:off x="2990494" y="2446054"/>
                <a:ext cx="646982" cy="3918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  <a:latin typeface="Little_Star" pitchFamily="2" charset="0"/>
                    <a:cs typeface="Little_Star" pitchFamily="2" charset="0"/>
                  </a:rPr>
                  <a:t>-3</a:t>
                </a:r>
                <a:endParaRPr lang="th-TH" dirty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2429778" y="2446937"/>
                <a:ext cx="646982" cy="3918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  <a:latin typeface="Little_Star" pitchFamily="2" charset="0"/>
                    <a:cs typeface="Little_Star" pitchFamily="2" charset="0"/>
                  </a:rPr>
                  <a:t>-4</a:t>
                </a:r>
                <a:endParaRPr lang="th-TH" dirty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11" name="สี่เหลี่ยมผืนผ้า 10"/>
              <p:cNvSpPr/>
              <p:nvPr/>
            </p:nvSpPr>
            <p:spPr>
              <a:xfrm>
                <a:off x="1846050" y="2445750"/>
                <a:ext cx="713122" cy="3918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  <a:latin typeface="Little_Star" pitchFamily="2" charset="0"/>
                    <a:cs typeface="Little_Star" pitchFamily="2" charset="0"/>
                  </a:rPr>
                  <a:t>-5</a:t>
                </a:r>
                <a:endParaRPr lang="th-TH" dirty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12" name="สี่เหลี่ยมผืนผ้า 11"/>
              <p:cNvSpPr/>
              <p:nvPr/>
            </p:nvSpPr>
            <p:spPr>
              <a:xfrm>
                <a:off x="7455630" y="2450710"/>
                <a:ext cx="646982" cy="3918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  <a:latin typeface="Little_Star" pitchFamily="2" charset="0"/>
                    <a:cs typeface="Little_Star" pitchFamily="2" charset="0"/>
                  </a:rPr>
                  <a:t>5</a:t>
                </a:r>
                <a:endParaRPr lang="th-TH" dirty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13" name="สี่เหลี่ยมผืนผ้า 12"/>
              <p:cNvSpPr/>
              <p:nvPr/>
            </p:nvSpPr>
            <p:spPr>
              <a:xfrm>
                <a:off x="6897971" y="2450710"/>
                <a:ext cx="646982" cy="3918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  <a:latin typeface="Little_Star" pitchFamily="2" charset="0"/>
                    <a:cs typeface="Little_Star" pitchFamily="2" charset="0"/>
                  </a:rPr>
                  <a:t>4</a:t>
                </a:r>
                <a:endParaRPr lang="th-TH" dirty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14" name="สี่เหลี่ยมผืนผ้า 13"/>
              <p:cNvSpPr/>
              <p:nvPr/>
            </p:nvSpPr>
            <p:spPr>
              <a:xfrm>
                <a:off x="6339950" y="2444866"/>
                <a:ext cx="646982" cy="3918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  <a:latin typeface="Little_Star" pitchFamily="2" charset="0"/>
                    <a:cs typeface="Little_Star" pitchFamily="2" charset="0"/>
                  </a:rPr>
                  <a:t>3</a:t>
                </a:r>
                <a:endParaRPr lang="th-TH" dirty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15" name="สี่เหลี่ยมผืนผ้า 14"/>
              <p:cNvSpPr/>
              <p:nvPr/>
            </p:nvSpPr>
            <p:spPr>
              <a:xfrm>
                <a:off x="5770608" y="2458847"/>
                <a:ext cx="646982" cy="3918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  <a:latin typeface="Little_Star" pitchFamily="2" charset="0"/>
                    <a:cs typeface="Little_Star" pitchFamily="2" charset="0"/>
                  </a:rPr>
                  <a:t>2</a:t>
                </a:r>
                <a:endParaRPr lang="th-TH" dirty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16" name="สี่เหลี่ยมผืนผ้า 15"/>
              <p:cNvSpPr/>
              <p:nvPr/>
            </p:nvSpPr>
            <p:spPr>
              <a:xfrm>
                <a:off x="5186880" y="2444562"/>
                <a:ext cx="713122" cy="3918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ysClr val="windowText" lastClr="000000"/>
                    </a:solidFill>
                    <a:latin typeface="Little_Star" pitchFamily="2" charset="0"/>
                    <a:cs typeface="Little_Star" pitchFamily="2" charset="0"/>
                  </a:rPr>
                  <a:t>1</a:t>
                </a:r>
                <a:endParaRPr lang="th-TH" dirty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</p:grpSp>
        <p:sp>
          <p:nvSpPr>
            <p:cNvPr id="30" name="สี่เหลี่ยมผืนผ้า 29"/>
            <p:cNvSpPr/>
            <p:nvPr/>
          </p:nvSpPr>
          <p:spPr>
            <a:xfrm>
              <a:off x="1514310" y="3492302"/>
              <a:ext cx="905460" cy="479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-6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34" name="สี่เหลี่ยมผืนผ้า 33"/>
            <p:cNvSpPr/>
            <p:nvPr/>
          </p:nvSpPr>
          <p:spPr>
            <a:xfrm>
              <a:off x="10762471" y="3508949"/>
              <a:ext cx="821481" cy="479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7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35" name="สี่เหลี่ยมผืนผ้า 34"/>
            <p:cNvSpPr/>
            <p:nvPr/>
          </p:nvSpPr>
          <p:spPr>
            <a:xfrm>
              <a:off x="805642" y="3459095"/>
              <a:ext cx="905460" cy="479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-7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36" name="สี่เหลี่ยมผืนผ้า 35"/>
            <p:cNvSpPr/>
            <p:nvPr/>
          </p:nvSpPr>
          <p:spPr>
            <a:xfrm>
              <a:off x="10060885" y="3484318"/>
              <a:ext cx="821481" cy="479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6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pic>
        <p:nvPicPr>
          <p:cNvPr id="37894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58906" y="0"/>
            <a:ext cx="1312334" cy="18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ชื่อเรื่อง 1"/>
          <p:cNvSpPr txBox="1">
            <a:spLocks/>
          </p:cNvSpPr>
          <p:nvPr/>
        </p:nvSpPr>
        <p:spPr>
          <a:xfrm>
            <a:off x="857795" y="1133530"/>
            <a:ext cx="9317514" cy="721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u="sng" dirty="0" smtClean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วิธีทำ</a:t>
            </a:r>
            <a:r>
              <a:rPr lang="th-TH" sz="3200" b="1" dirty="0" smtClean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    </a:t>
            </a:r>
            <a:r>
              <a:rPr lang="th-TH" sz="3200" dirty="0" smtClean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เขียนเส้นจำนวนและลงจุดบนเส้นจำนวนได้ ดังนี้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cs typeface="Kanit Light" pitchFamily="2" charset="-34"/>
            </a:endParaRPr>
          </a:p>
        </p:txBody>
      </p:sp>
      <p:pic>
        <p:nvPicPr>
          <p:cNvPr id="37896" name="Picture 8" descr="Image result for à¸à¸±à¸à¸«à¸¡à¸¸à¸ 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285" y="2348736"/>
            <a:ext cx="546917" cy="9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Image result for à¸à¸±à¸à¸«à¸¡à¸¸à¸ 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53" y="2348736"/>
            <a:ext cx="546917" cy="9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Image result for à¸à¸±à¸à¸«à¸¡à¸¸à¸ 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184" y="2357184"/>
            <a:ext cx="546917" cy="9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Image result for à¸à¸±à¸à¸«à¸¡à¸¸à¸ 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79" y="2357184"/>
            <a:ext cx="546917" cy="9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Image result for à¸à¸±à¸à¸«à¸¡à¸¸à¸ 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13" y="2357184"/>
            <a:ext cx="546917" cy="9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Image result for à¸à¸±à¸à¸«à¸¡à¸¸à¸ 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63" y="2357184"/>
            <a:ext cx="546917" cy="9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สี่เหลี่ยมผืนผ้า 46"/>
          <p:cNvSpPr/>
          <p:nvPr/>
        </p:nvSpPr>
        <p:spPr>
          <a:xfrm>
            <a:off x="7265124" y="4644118"/>
            <a:ext cx="8883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-2,</a:t>
            </a:r>
            <a:endParaRPr lang="th-TH" sz="1600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8226205" y="4625354"/>
            <a:ext cx="8883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-1,</a:t>
            </a:r>
            <a:endParaRPr lang="th-TH" sz="1600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9130106" y="4616728"/>
            <a:ext cx="660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0,</a:t>
            </a:r>
            <a:endParaRPr lang="th-TH" sz="1600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9958217" y="4625354"/>
            <a:ext cx="660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4,</a:t>
            </a:r>
            <a:endParaRPr lang="th-TH" sz="1600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10868316" y="4590850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6</a:t>
            </a:r>
            <a:endParaRPr lang="th-TH" sz="1600" dirty="0">
              <a:solidFill>
                <a:srgbClr val="FF0000"/>
              </a:solidFill>
              <a:latin typeface="Little_Star" pitchFamily="2" charset="0"/>
              <a:cs typeface="Little_St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722E-6 -1.37173E-6 L -0.24642 0.109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1" y="5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/>
      <p:bldP spid="40" grpId="0"/>
      <p:bldP spid="47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759"/>
            <a:ext cx="12226833" cy="6486041"/>
          </a:xfrm>
          <a:prstGeom prst="rect">
            <a:avLst/>
          </a:prstGeom>
          <a:ln>
            <a:noFill/>
          </a:ln>
        </p:spPr>
      </p:pic>
      <p:sp>
        <p:nvSpPr>
          <p:cNvPr id="13" name="สี่เหลี่ยมผืนผ้า 12"/>
          <p:cNvSpPr/>
          <p:nvPr/>
        </p:nvSpPr>
        <p:spPr>
          <a:xfrm>
            <a:off x="2373276" y="1372859"/>
            <a:ext cx="8763423" cy="33239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สรุป  </a:t>
            </a:r>
            <a:r>
              <a:rPr lang="th-TH" sz="4800" b="1" dirty="0" smtClean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 </a:t>
            </a:r>
          </a:p>
          <a:p>
            <a:r>
              <a:rPr lang="th-TH" sz="4800" b="1" dirty="0" smtClean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บนเส้นจำนวน จำนวน</a:t>
            </a:r>
            <a:r>
              <a:rPr lang="th-TH" sz="4800" b="1" dirty="0" smtClean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เต็ม</a:t>
            </a:r>
          </a:p>
          <a:p>
            <a:r>
              <a:rPr lang="th-TH" sz="4800" b="1" dirty="0" smtClean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ที่</a:t>
            </a:r>
            <a:r>
              <a:rPr lang="th-TH" sz="4800" b="1" dirty="0" smtClean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อยู่</a:t>
            </a:r>
            <a:r>
              <a:rPr lang="th-TH" sz="4800" b="1" dirty="0" smtClean="0">
                <a:solidFill>
                  <a:srgbClr val="0070C0"/>
                </a:solidFill>
                <a:latin typeface="Kanit" pitchFamily="2" charset="-34"/>
                <a:cs typeface="Kanit" pitchFamily="2" charset="-34"/>
              </a:rPr>
              <a:t>ทางขวา</a:t>
            </a:r>
            <a:r>
              <a:rPr lang="th-TH" sz="4800" b="1" dirty="0" smtClean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จะมีค่า</a:t>
            </a:r>
            <a:r>
              <a:rPr lang="th-TH" sz="6600" b="1" u="sng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มากกว่า</a:t>
            </a:r>
          </a:p>
          <a:p>
            <a:r>
              <a:rPr lang="th-TH" sz="4800" b="1" dirty="0" smtClean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จำนวน</a:t>
            </a:r>
            <a:r>
              <a:rPr lang="th-TH" sz="4800" b="1" dirty="0" smtClean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เต็มที่อยู่</a:t>
            </a:r>
            <a:r>
              <a:rPr lang="th-TH" sz="4800" b="1" dirty="0" smtClean="0">
                <a:solidFill>
                  <a:srgbClr val="0070C0"/>
                </a:solidFill>
                <a:latin typeface="Kanit" pitchFamily="2" charset="-34"/>
                <a:cs typeface="Kanit" pitchFamily="2" charset="-34"/>
              </a:rPr>
              <a:t>ทางซ้าย</a:t>
            </a:r>
            <a:r>
              <a:rPr lang="th-TH" sz="4800" b="1" dirty="0" smtClean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เสมอ</a:t>
            </a:r>
            <a:endParaRPr lang="th-TH" sz="4800" b="1" dirty="0">
              <a:solidFill>
                <a:prstClr val="black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59" y="3579780"/>
            <a:ext cx="2502459" cy="30496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4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à¸à¸£à¸­à¸à¸à¹à¸­à¸à¸§à¸²à¸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8" y="2011677"/>
            <a:ext cx="11697418" cy="469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à¹à¸à¸µà¸¢à¸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1" y="118708"/>
            <a:ext cx="2658183" cy="26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à¸à¸£à¸­à¸à¸à¹à¸­à¸à¸§à¸²à¸¡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846" y="0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9425745" y="499543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ใบงานที่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2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172281" y="655188"/>
            <a:ext cx="10843865" cy="545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                                       ใน</a:t>
            </a: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การเปรียบเทียบจำนวนสอง</a:t>
            </a: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จำนวน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              ที่</a:t>
            </a: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ไม่</a:t>
            </a: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เท่ากัน( </a:t>
            </a:r>
            <a:r>
              <a:rPr lang="th-TH" sz="2400" dirty="0">
                <a:solidFill>
                  <a:schemeClr val="accent5">
                    <a:lumMod val="50000"/>
                  </a:schemeClr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จงเติมคำว่ามากหรือน้อยลงในช่องว่าง </a:t>
            </a:r>
            <a:r>
              <a:rPr lang="th-TH" sz="2400" dirty="0" smtClean="0">
                <a:solidFill>
                  <a:schemeClr val="accent5">
                    <a:lumMod val="50000"/>
                  </a:schemeClr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)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th-TH" sz="2400" dirty="0" smtClean="0">
              <a:solidFill>
                <a:schemeClr val="accent5">
                  <a:lumMod val="50000"/>
                </a:schemeClr>
              </a:solidFill>
              <a:latin typeface="Kanit Light" pitchFamily="2" charset="-34"/>
              <a:ea typeface="Times New Roman"/>
              <a:cs typeface="Kanit Light" pitchFamily="2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3200" dirty="0">
              <a:solidFill>
                <a:schemeClr val="accent5">
                  <a:lumMod val="50000"/>
                </a:schemeClr>
              </a:solidFill>
              <a:latin typeface="Kanit Light" pitchFamily="2" charset="-34"/>
              <a:ea typeface="Times New Roman"/>
              <a:cs typeface="Kanit Light" pitchFamily="2" charset="-34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จำนวนลบจะมีค่า......................กว่าจำนวนบวก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Kanit Light" pitchFamily="2" charset="-34"/>
              <a:ea typeface="Times New Roman"/>
              <a:cs typeface="Kanit Light" pitchFamily="2" charset="-34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จำนวนลบที่อยู่ทางขวาจะมีค่า..........................จำนวน</a:t>
            </a:r>
            <a:r>
              <a:rPr lang="th-TH" sz="3200" dirty="0" smtClean="0">
                <a:solidFill>
                  <a:schemeClr val="accent5">
                    <a:lumMod val="50000"/>
                  </a:schemeClr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ลบ</a:t>
            </a:r>
          </a:p>
          <a:p>
            <a:pPr lvl="0">
              <a:lnSpc>
                <a:spcPct val="200000"/>
              </a:lnSpc>
              <a:spcAft>
                <a:spcPts val="0"/>
              </a:spcAft>
            </a:pP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</a:t>
            </a:r>
            <a:r>
              <a:rPr lang="th-TH" sz="3200" dirty="0" smtClean="0">
                <a:solidFill>
                  <a:schemeClr val="accent5">
                    <a:lumMod val="50000"/>
                  </a:schemeClr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  </a:t>
            </a:r>
            <a:r>
              <a:rPr lang="th-TH" sz="3200" dirty="0" smtClean="0">
                <a:solidFill>
                  <a:schemeClr val="accent5">
                    <a:lumMod val="50000"/>
                  </a:schemeClr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ที่</a:t>
            </a:r>
            <a:r>
              <a:rPr lang="th-TH" sz="3200" dirty="0">
                <a:solidFill>
                  <a:schemeClr val="accent5">
                    <a:lumMod val="50000"/>
                  </a:schemeClr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อยู่ทางซ้าย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Kanit Light" pitchFamily="2" charset="-34"/>
              <a:ea typeface="Times New Roman"/>
              <a:cs typeface="Kanit Light" pitchFamily="2" charset="-34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th-TH" sz="3200" dirty="0" smtClean="0">
                <a:latin typeface="Kanit Light" pitchFamily="2" charset="-34"/>
                <a:ea typeface="Times New Roman"/>
                <a:cs typeface="Kanit Light" pitchFamily="2" charset="-34"/>
              </a:rPr>
              <a:t>            (ลบ</a:t>
            </a:r>
            <a:r>
              <a:rPr lang="th-TH" sz="3200" dirty="0">
                <a:latin typeface="Kanit Light" pitchFamily="2" charset="-34"/>
                <a:ea typeface="Times New Roman"/>
                <a:cs typeface="Kanit Light" pitchFamily="2" charset="-34"/>
              </a:rPr>
              <a:t>น้อยมีค่ามาก ลบมากมีค่า</a:t>
            </a:r>
            <a:r>
              <a:rPr lang="th-TH" sz="3200" dirty="0" smtClean="0">
                <a:latin typeface="Kanit Light" pitchFamily="2" charset="-34"/>
                <a:ea typeface="Times New Roman"/>
                <a:cs typeface="Kanit Light" pitchFamily="2" charset="-34"/>
              </a:rPr>
              <a:t>น้อย)</a:t>
            </a:r>
            <a:endParaRPr lang="en-US" sz="3200" dirty="0">
              <a:latin typeface="Kanit Light" pitchFamily="2" charset="-34"/>
              <a:ea typeface="Times New Roman"/>
              <a:cs typeface="Kanit Light" pitchFamily="2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483730" y="2735078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น้อย</a:t>
            </a:r>
            <a:endParaRPr lang="th-TH" sz="2000" b="1" dirty="0">
              <a:solidFill>
                <a:srgbClr val="FF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363912" y="3713705"/>
            <a:ext cx="1475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มากกว่า</a:t>
            </a:r>
            <a:endParaRPr lang="th-TH" sz="1800" b="1" dirty="0">
              <a:solidFill>
                <a:srgbClr val="FF0000"/>
              </a:solidFill>
              <a:latin typeface="Kanit Light" pitchFamily="2" charset="-34"/>
              <a:cs typeface="Kanit Ligh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40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336430" y="2295801"/>
            <a:ext cx="11585276" cy="45621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6" name="Picture 8" descr="Image result for à¸à¸£à¸­à¸à¸à¹à¸­à¸à¸§à¸²à¸¡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846" y="0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à¹à¸à¸µà¸¢à¸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14" y="429795"/>
            <a:ext cx="2658183" cy="26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9358972" y="464770"/>
            <a:ext cx="2223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ใบงานที่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2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77606" y="533218"/>
            <a:ext cx="10344100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latin typeface="Kanit Light" pitchFamily="2" charset="-34"/>
                <a:ea typeface="Times New Roman"/>
                <a:cs typeface="Kanit Light" pitchFamily="2" charset="-34"/>
              </a:rPr>
              <a:t>4.</a:t>
            </a:r>
            <a:r>
              <a:rPr lang="th-TH" dirty="0" smtClean="0">
                <a:latin typeface="Kanit Light" pitchFamily="2" charset="-34"/>
                <a:ea typeface="Times New Roman"/>
                <a:cs typeface="Kanit Light" pitchFamily="2" charset="-34"/>
              </a:rPr>
              <a:t>จง</a:t>
            </a:r>
            <a:r>
              <a:rPr lang="th-TH" dirty="0">
                <a:latin typeface="Kanit Light" pitchFamily="2" charset="-34"/>
                <a:ea typeface="Times New Roman"/>
                <a:cs typeface="Kanit Light" pitchFamily="2" charset="-34"/>
              </a:rPr>
              <a:t>เติมเครื่องหมาย </a:t>
            </a:r>
            <a:r>
              <a:rPr lang="en-US" dirty="0">
                <a:latin typeface="Kanit Light" pitchFamily="2" charset="-34"/>
                <a:ea typeface="Times New Roman"/>
                <a:cs typeface="Kanit Light" pitchFamily="2" charset="-34"/>
              </a:rPr>
              <a:t>&gt; </a:t>
            </a:r>
            <a:r>
              <a:rPr lang="th-TH" dirty="0">
                <a:latin typeface="Kanit Light" pitchFamily="2" charset="-34"/>
                <a:ea typeface="Times New Roman"/>
                <a:cs typeface="Kanit Light" pitchFamily="2" charset="-34"/>
              </a:rPr>
              <a:t>หรือ </a:t>
            </a:r>
            <a:r>
              <a:rPr lang="en-US" dirty="0">
                <a:latin typeface="Kanit Light" pitchFamily="2" charset="-34"/>
                <a:ea typeface="Times New Roman"/>
                <a:cs typeface="Kanit Light" pitchFamily="2" charset="-34"/>
              </a:rPr>
              <a:t>&lt;</a:t>
            </a:r>
            <a:r>
              <a:rPr lang="th-TH" dirty="0">
                <a:latin typeface="Kanit Light" pitchFamily="2" charset="-34"/>
                <a:ea typeface="Times New Roman"/>
                <a:cs typeface="Kanit Light" pitchFamily="2" charset="-34"/>
              </a:rPr>
              <a:t>ลงใน </a:t>
            </a:r>
            <a:r>
              <a:rPr lang="en-US" dirty="0">
                <a:latin typeface="Kanit Light" pitchFamily="2" charset="-34"/>
                <a:ea typeface="Times New Roman"/>
                <a:cs typeface="Kanit Light" pitchFamily="2" charset="-34"/>
                <a:sym typeface="Wingdings 2"/>
              </a:rPr>
              <a:t></a:t>
            </a:r>
            <a:r>
              <a:rPr lang="th-TH" dirty="0">
                <a:latin typeface="Kanit Light" pitchFamily="2" charset="-34"/>
                <a:ea typeface="Times New Roman"/>
                <a:cs typeface="Kanit Light" pitchFamily="2" charset="-34"/>
              </a:rPr>
              <a:t> ให้</a:t>
            </a:r>
            <a:r>
              <a:rPr lang="th-TH" dirty="0" smtClean="0">
                <a:latin typeface="Kanit Light" pitchFamily="2" charset="-34"/>
                <a:ea typeface="Times New Roman"/>
                <a:cs typeface="Kanit Light" pitchFamily="2" charset="-34"/>
              </a:rPr>
              <a:t>ถูกต้อง</a:t>
            </a:r>
            <a:endParaRPr lang="en-US" sz="1600" dirty="0">
              <a:latin typeface="Kanit Light" pitchFamily="2" charset="-34"/>
              <a:ea typeface="Times New Roman"/>
              <a:cs typeface="Kanit Light" pitchFamily="2" charset="-34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706275" y="3444671"/>
            <a:ext cx="4280339" cy="1107996"/>
            <a:chOff x="563879" y="2224851"/>
            <a:chExt cx="4280339" cy="1107996"/>
          </a:xfrm>
        </p:grpSpPr>
        <p:sp>
          <p:nvSpPr>
            <p:cNvPr id="12" name="สี่เหลี่ยมผืนผ้า 11"/>
            <p:cNvSpPr/>
            <p:nvPr/>
          </p:nvSpPr>
          <p:spPr>
            <a:xfrm>
              <a:off x="563879" y="2224851"/>
              <a:ext cx="4280339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2) </a:t>
              </a:r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-</a:t>
              </a:r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8      -1</a:t>
              </a:r>
              <a:endParaRPr lang="th-TH" sz="6600" b="1" dirty="0">
                <a:solidFill>
                  <a:srgbClr val="0070C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3" name="สี่เหลี่ยมผืนผ้ามุมมน 12"/>
            <p:cNvSpPr/>
            <p:nvPr/>
          </p:nvSpPr>
          <p:spPr>
            <a:xfrm>
              <a:off x="2692827" y="2383282"/>
              <a:ext cx="1032878" cy="6565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Little_Star" pitchFamily="2" charset="0"/>
                <a:cs typeface="Little_Star" pitchFamily="2" charset="0"/>
              </a:endParaRPr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742405" y="2343926"/>
            <a:ext cx="4172937" cy="1107996"/>
            <a:chOff x="563879" y="2224851"/>
            <a:chExt cx="4172937" cy="1107996"/>
          </a:xfrm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563879" y="2224851"/>
              <a:ext cx="4172937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1) </a:t>
              </a:r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 </a:t>
              </a:r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7      -4</a:t>
              </a:r>
              <a:endParaRPr lang="th-TH" sz="6600" b="1" dirty="0">
                <a:solidFill>
                  <a:srgbClr val="0070C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6" name="สี่เหลี่ยมผืนผ้ามุมมน 15"/>
            <p:cNvSpPr/>
            <p:nvPr/>
          </p:nvSpPr>
          <p:spPr>
            <a:xfrm>
              <a:off x="2692827" y="2383282"/>
              <a:ext cx="1032878" cy="6565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Little_Star" pitchFamily="2" charset="0"/>
                <a:cs typeface="Little_Star" pitchFamily="2" charset="0"/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716279" y="4538692"/>
            <a:ext cx="3884397" cy="1107996"/>
            <a:chOff x="563879" y="2224851"/>
            <a:chExt cx="3884397" cy="1107996"/>
          </a:xfrm>
        </p:grpSpPr>
        <p:sp>
          <p:nvSpPr>
            <p:cNvPr id="18" name="สี่เหลี่ยมผืนผ้า 17"/>
            <p:cNvSpPr/>
            <p:nvPr/>
          </p:nvSpPr>
          <p:spPr>
            <a:xfrm>
              <a:off x="563879" y="2224851"/>
              <a:ext cx="3884397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3)  0       4</a:t>
              </a:r>
              <a:endParaRPr lang="th-TH" sz="6600" b="1" dirty="0">
                <a:solidFill>
                  <a:srgbClr val="0070C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9" name="สี่เหลี่ยมผืนผ้ามุมมน 18"/>
            <p:cNvSpPr/>
            <p:nvPr/>
          </p:nvSpPr>
          <p:spPr>
            <a:xfrm>
              <a:off x="2692827" y="2383282"/>
              <a:ext cx="1032878" cy="6565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Little_Star" pitchFamily="2" charset="0"/>
                <a:cs typeface="Little_Star" pitchFamily="2" charset="0"/>
              </a:endParaRP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706006" y="5646688"/>
            <a:ext cx="3916457" cy="1107996"/>
            <a:chOff x="563879" y="2224851"/>
            <a:chExt cx="3916457" cy="1107996"/>
          </a:xfrm>
        </p:grpSpPr>
        <p:sp>
          <p:nvSpPr>
            <p:cNvPr id="21" name="สี่เหลี่ยมผืนผ้า 20"/>
            <p:cNvSpPr/>
            <p:nvPr/>
          </p:nvSpPr>
          <p:spPr>
            <a:xfrm>
              <a:off x="563879" y="2224851"/>
              <a:ext cx="3916457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4)  6      -8</a:t>
              </a:r>
              <a:endParaRPr lang="th-TH" sz="6600" b="1" dirty="0">
                <a:solidFill>
                  <a:srgbClr val="0070C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2" name="สี่เหลี่ยมผืนผ้ามุมมน 21"/>
            <p:cNvSpPr/>
            <p:nvPr/>
          </p:nvSpPr>
          <p:spPr>
            <a:xfrm>
              <a:off x="2692827" y="2383282"/>
              <a:ext cx="1032878" cy="6565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Little_Star" pitchFamily="2" charset="0"/>
                <a:cs typeface="Little_Star" pitchFamily="2" charset="0"/>
              </a:endParaRPr>
            </a:p>
          </p:txBody>
        </p:sp>
      </p:grpSp>
      <p:grpSp>
        <p:nvGrpSpPr>
          <p:cNvPr id="26" name="กลุ่ม 25"/>
          <p:cNvGrpSpPr/>
          <p:nvPr/>
        </p:nvGrpSpPr>
        <p:grpSpPr>
          <a:xfrm>
            <a:off x="6770583" y="3556726"/>
            <a:ext cx="4166525" cy="1107996"/>
            <a:chOff x="563879" y="2224851"/>
            <a:chExt cx="4166525" cy="1107996"/>
          </a:xfrm>
        </p:grpSpPr>
        <p:sp>
          <p:nvSpPr>
            <p:cNvPr id="27" name="สี่เหลี่ยมผืนผ้า 26"/>
            <p:cNvSpPr/>
            <p:nvPr/>
          </p:nvSpPr>
          <p:spPr>
            <a:xfrm>
              <a:off x="563879" y="2224851"/>
              <a:ext cx="4166525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6) -12       12</a:t>
              </a:r>
              <a:endParaRPr lang="th-TH" sz="6600" b="1" dirty="0">
                <a:solidFill>
                  <a:srgbClr val="0070C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8" name="สี่เหลี่ยมผืนผ้ามุมมน 27"/>
            <p:cNvSpPr/>
            <p:nvPr/>
          </p:nvSpPr>
          <p:spPr>
            <a:xfrm>
              <a:off x="3149722" y="2291289"/>
              <a:ext cx="1032878" cy="6565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Little_Star" pitchFamily="2" charset="0"/>
                <a:cs typeface="Little_Star" pitchFamily="2" charset="0"/>
              </a:endParaRPr>
            </a:p>
          </p:txBody>
        </p:sp>
      </p:grpSp>
      <p:grpSp>
        <p:nvGrpSpPr>
          <p:cNvPr id="29" name="กลุ่ม 28"/>
          <p:cNvGrpSpPr/>
          <p:nvPr/>
        </p:nvGrpSpPr>
        <p:grpSpPr>
          <a:xfrm>
            <a:off x="6759120" y="2395037"/>
            <a:ext cx="4152099" cy="1107996"/>
            <a:chOff x="563879" y="2224851"/>
            <a:chExt cx="4152099" cy="1107996"/>
          </a:xfrm>
        </p:grpSpPr>
        <p:sp>
          <p:nvSpPr>
            <p:cNvPr id="30" name="สี่เหลี่ยมผืนผ้า 29"/>
            <p:cNvSpPr/>
            <p:nvPr/>
          </p:nvSpPr>
          <p:spPr>
            <a:xfrm>
              <a:off x="563879" y="2224851"/>
              <a:ext cx="4152099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5)   0      -9</a:t>
              </a:r>
              <a:endParaRPr lang="th-TH" sz="6600" b="1" dirty="0">
                <a:solidFill>
                  <a:srgbClr val="0070C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31" name="สี่เหลี่ยมผืนผ้ามุมมน 30"/>
            <p:cNvSpPr/>
            <p:nvPr/>
          </p:nvSpPr>
          <p:spPr>
            <a:xfrm>
              <a:off x="2692827" y="2383282"/>
              <a:ext cx="1032878" cy="6565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Little_Star" pitchFamily="2" charset="0"/>
                <a:cs typeface="Little_Star" pitchFamily="2" charset="0"/>
              </a:endParaRPr>
            </a:p>
          </p:txBody>
        </p:sp>
      </p:grpSp>
      <p:grpSp>
        <p:nvGrpSpPr>
          <p:cNvPr id="32" name="กลุ่ม 31"/>
          <p:cNvGrpSpPr/>
          <p:nvPr/>
        </p:nvGrpSpPr>
        <p:grpSpPr>
          <a:xfrm>
            <a:off x="6770583" y="4540302"/>
            <a:ext cx="4317207" cy="1107996"/>
            <a:chOff x="563879" y="2224851"/>
            <a:chExt cx="4317207" cy="1107996"/>
          </a:xfrm>
        </p:grpSpPr>
        <p:sp>
          <p:nvSpPr>
            <p:cNvPr id="33" name="สี่เหลี่ยมผืนผ้า 32"/>
            <p:cNvSpPr/>
            <p:nvPr/>
          </p:nvSpPr>
          <p:spPr>
            <a:xfrm>
              <a:off x="563879" y="2224851"/>
              <a:ext cx="4317207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7) -3       -12</a:t>
              </a:r>
              <a:endParaRPr lang="th-TH" sz="6600" b="1" dirty="0">
                <a:solidFill>
                  <a:srgbClr val="0070C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34" name="สี่เหลี่ยมผืนผ้ามุมมน 33"/>
            <p:cNvSpPr/>
            <p:nvPr/>
          </p:nvSpPr>
          <p:spPr>
            <a:xfrm>
              <a:off x="2692827" y="2383282"/>
              <a:ext cx="1032878" cy="6565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Little_Star" pitchFamily="2" charset="0"/>
                <a:cs typeface="Little_Star" pitchFamily="2" charset="0"/>
              </a:endParaRPr>
            </a:p>
          </p:txBody>
        </p:sp>
      </p:grpSp>
      <p:grpSp>
        <p:nvGrpSpPr>
          <p:cNvPr id="35" name="กลุ่ม 34"/>
          <p:cNvGrpSpPr/>
          <p:nvPr/>
        </p:nvGrpSpPr>
        <p:grpSpPr>
          <a:xfrm>
            <a:off x="6770583" y="5557795"/>
            <a:ext cx="4431021" cy="1107996"/>
            <a:chOff x="79362" y="2108134"/>
            <a:chExt cx="4431021" cy="1107996"/>
          </a:xfrm>
        </p:grpSpPr>
        <p:sp>
          <p:nvSpPr>
            <p:cNvPr id="36" name="สี่เหลี่ยมผืนผ้า 35"/>
            <p:cNvSpPr/>
            <p:nvPr/>
          </p:nvSpPr>
          <p:spPr>
            <a:xfrm>
              <a:off x="79362" y="2108134"/>
              <a:ext cx="4431021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8) -15       10</a:t>
              </a:r>
              <a:endParaRPr lang="th-TH" sz="6600" b="1" dirty="0">
                <a:solidFill>
                  <a:srgbClr val="0070C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37" name="สี่เหลี่ยมผืนผ้ามุมมน 36"/>
            <p:cNvSpPr/>
            <p:nvPr/>
          </p:nvSpPr>
          <p:spPr>
            <a:xfrm>
              <a:off x="2692827" y="2383282"/>
              <a:ext cx="1032878" cy="6565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38" name="สี่เหลี่ยมผืนผ้า 37"/>
          <p:cNvSpPr/>
          <p:nvPr/>
        </p:nvSpPr>
        <p:spPr>
          <a:xfrm>
            <a:off x="3039302" y="2297759"/>
            <a:ext cx="5581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4800" b="1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 rot="10800000">
            <a:off x="3228577" y="3431553"/>
            <a:ext cx="5581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4800" b="1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 rot="10800000">
            <a:off x="3231468" y="4462462"/>
            <a:ext cx="5581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4800" b="1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3068475" y="5498167"/>
            <a:ext cx="5581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4800" b="1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9077343" y="2309141"/>
            <a:ext cx="5581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4800" b="1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 rot="10800000">
            <a:off x="9769590" y="3419326"/>
            <a:ext cx="5581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4800" b="1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9104449" y="4383030"/>
            <a:ext cx="5581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4800" b="1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 rot="10800000">
            <a:off x="9755146" y="5655201"/>
            <a:ext cx="5581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4800" b="1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มุมมน 23"/>
          <p:cNvSpPr/>
          <p:nvPr/>
        </p:nvSpPr>
        <p:spPr>
          <a:xfrm>
            <a:off x="336430" y="2295801"/>
            <a:ext cx="11585276" cy="45621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23" name="Picture 8" descr="Image result for à¸à¸£à¸­à¸à¸à¹à¸­à¸à¸§à¸²à¸¡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846" y="0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à¹à¸à¸µà¸¢à¸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14" y="429795"/>
            <a:ext cx="2658183" cy="26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9323153" y="442731"/>
            <a:ext cx="2223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ใบงานที่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2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53002" y="427060"/>
            <a:ext cx="10344100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4.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จง</a:t>
            </a:r>
            <a:r>
              <a:rPr lang="th-TH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เติมเครื่องหมาย </a:t>
            </a:r>
            <a:r>
              <a:rPr lang="en-US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 </a:t>
            </a:r>
            <a:r>
              <a:rPr lang="th-TH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หรือ </a:t>
            </a:r>
            <a:r>
              <a:rPr lang="en-US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&lt;</a:t>
            </a:r>
            <a:r>
              <a:rPr lang="th-TH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ลงใน </a:t>
            </a:r>
            <a:r>
              <a:rPr lang="en-US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  <a:sym typeface="Wingdings 2"/>
              </a:rPr>
              <a:t></a:t>
            </a:r>
            <a:r>
              <a:rPr lang="th-TH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ให้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ถูกต้อง</a:t>
            </a:r>
            <a:endParaRPr lang="en-US" sz="1600" dirty="0">
              <a:solidFill>
                <a:prstClr val="black"/>
              </a:solidFill>
              <a:latin typeface="Kanit Light" pitchFamily="2" charset="-34"/>
              <a:ea typeface="Times New Roman"/>
              <a:cs typeface="Kanit Light" pitchFamily="2" charset="-34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3841975" y="3405481"/>
            <a:ext cx="4270721" cy="1107996"/>
            <a:chOff x="563879" y="2224851"/>
            <a:chExt cx="4270721" cy="1107996"/>
          </a:xfrm>
        </p:grpSpPr>
        <p:sp>
          <p:nvSpPr>
            <p:cNvPr id="12" name="สี่เหลี่ยมผืนผ้า 11"/>
            <p:cNvSpPr/>
            <p:nvPr/>
          </p:nvSpPr>
          <p:spPr>
            <a:xfrm>
              <a:off x="563879" y="2224851"/>
              <a:ext cx="4270721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10) -24     -15</a:t>
              </a:r>
              <a:endParaRPr lang="th-TH" sz="6600" b="1" dirty="0">
                <a:solidFill>
                  <a:srgbClr val="0070C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3" name="สี่เหลี่ยมผืนผ้ามุมมน 12"/>
            <p:cNvSpPr/>
            <p:nvPr/>
          </p:nvSpPr>
          <p:spPr>
            <a:xfrm>
              <a:off x="3555794" y="2410403"/>
              <a:ext cx="1032878" cy="6565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4302694" y="2357890"/>
            <a:ext cx="4302781" cy="1107996"/>
            <a:chOff x="563879" y="2224851"/>
            <a:chExt cx="4302781" cy="1107996"/>
          </a:xfrm>
        </p:grpSpPr>
        <p:sp>
          <p:nvSpPr>
            <p:cNvPr id="15" name="สี่เหลี่ยมผืนผ้า 14"/>
            <p:cNvSpPr/>
            <p:nvPr/>
          </p:nvSpPr>
          <p:spPr>
            <a:xfrm>
              <a:off x="563879" y="2224851"/>
              <a:ext cx="4302781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9)  -3      -4</a:t>
              </a:r>
              <a:endParaRPr lang="th-TH" sz="6600" b="1" dirty="0">
                <a:solidFill>
                  <a:srgbClr val="0070C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6" name="สี่เหลี่ยมผืนผ้ามุมมน 15"/>
            <p:cNvSpPr/>
            <p:nvPr/>
          </p:nvSpPr>
          <p:spPr>
            <a:xfrm>
              <a:off x="2986237" y="2381835"/>
              <a:ext cx="1032878" cy="6565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3851979" y="4499502"/>
            <a:ext cx="4084640" cy="1107996"/>
            <a:chOff x="563879" y="2224851"/>
            <a:chExt cx="4084640" cy="1107996"/>
          </a:xfrm>
        </p:grpSpPr>
        <p:sp>
          <p:nvSpPr>
            <p:cNvPr id="18" name="สี่เหลี่ยมผืนผ้า 17"/>
            <p:cNvSpPr/>
            <p:nvPr/>
          </p:nvSpPr>
          <p:spPr>
            <a:xfrm>
              <a:off x="563879" y="2224851"/>
              <a:ext cx="3983783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11) -54      5</a:t>
              </a:r>
              <a:endParaRPr lang="th-TH" sz="6600" b="1" dirty="0">
                <a:solidFill>
                  <a:srgbClr val="0070C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9" name="สี่เหลี่ยมผืนผ้ามุมมน 18"/>
            <p:cNvSpPr/>
            <p:nvPr/>
          </p:nvSpPr>
          <p:spPr>
            <a:xfrm>
              <a:off x="3615641" y="2383282"/>
              <a:ext cx="1032878" cy="6565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rPr>
                <a:t> </a:t>
              </a:r>
              <a:endParaRPr lang="th-TH" dirty="0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3841706" y="5607498"/>
            <a:ext cx="4038285" cy="1107996"/>
            <a:chOff x="563879" y="2224851"/>
            <a:chExt cx="4038285" cy="1107996"/>
          </a:xfrm>
        </p:grpSpPr>
        <p:sp>
          <p:nvSpPr>
            <p:cNvPr id="21" name="สี่เหลี่ยมผืนผ้า 20"/>
            <p:cNvSpPr/>
            <p:nvPr/>
          </p:nvSpPr>
          <p:spPr>
            <a:xfrm>
              <a:off x="563879" y="2224851"/>
              <a:ext cx="4038285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 smtClean="0">
                  <a:solidFill>
                    <a:srgbClr val="0070C0"/>
                  </a:solidFill>
                  <a:latin typeface="Little_Star" pitchFamily="2" charset="0"/>
                  <a:cs typeface="Little_Star" pitchFamily="2" charset="0"/>
                </a:rPr>
                <a:t>12) -24     -3</a:t>
              </a:r>
              <a:endParaRPr lang="th-TH" sz="6600" b="1" dirty="0">
                <a:solidFill>
                  <a:srgbClr val="0070C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2" name="สี่เหลี่ยมผืนผ้ามุมมน 21"/>
            <p:cNvSpPr/>
            <p:nvPr/>
          </p:nvSpPr>
          <p:spPr>
            <a:xfrm>
              <a:off x="3556063" y="2414734"/>
              <a:ext cx="1032878" cy="6565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38" name="สี่เหลี่ยมผืนผ้า 37"/>
          <p:cNvSpPr/>
          <p:nvPr/>
        </p:nvSpPr>
        <p:spPr>
          <a:xfrm>
            <a:off x="6833890" y="2205127"/>
            <a:ext cx="5581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4800" b="1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 rot="10800000">
            <a:off x="7136980" y="3366963"/>
            <a:ext cx="5581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4800" b="1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 rot="10800000">
            <a:off x="7154929" y="4481900"/>
            <a:ext cx="5581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4800" b="1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 rot="10800000">
            <a:off x="7154929" y="5611505"/>
            <a:ext cx="5581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4800" b="1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สี่เหลี่ยมผืนผ้ามุมมน 35"/>
          <p:cNvSpPr/>
          <p:nvPr/>
        </p:nvSpPr>
        <p:spPr>
          <a:xfrm>
            <a:off x="336430" y="1447801"/>
            <a:ext cx="11585276" cy="541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Little_Star" pitchFamily="2" charset="0"/>
              <a:cs typeface="Little_Star" pitchFamily="2" charset="0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8853846" y="0"/>
            <a:ext cx="3162300" cy="1447800"/>
            <a:chOff x="8853846" y="0"/>
            <a:chExt cx="3162300" cy="1447800"/>
          </a:xfrm>
        </p:grpSpPr>
        <p:pic>
          <p:nvPicPr>
            <p:cNvPr id="37" name="Picture 8" descr="Image result for à¸à¸£à¸­à¸à¸à¹à¸­à¸à¸§à¸²à¸¡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846" y="0"/>
              <a:ext cx="31623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9444092" y="483583"/>
              <a:ext cx="20185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ใบงานที่ </a:t>
              </a: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2</a:t>
              </a:r>
              <a:endPara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2210349" y="183052"/>
            <a:ext cx="6037985" cy="113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5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. จง</a:t>
            </a:r>
            <a:r>
              <a:rPr lang="th-TH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เรียงลำดับจำนวนที่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กำหนดให้</a:t>
            </a:r>
          </a:p>
          <a:p>
            <a:pPr>
              <a:lnSpc>
                <a:spcPct val="115000"/>
              </a:lnSpc>
            </a:pP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        จาก</a:t>
            </a:r>
            <a:r>
              <a:rPr lang="th-TH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ea typeface="Times New Roman"/>
                <a:cs typeface="Kanit Light" pitchFamily="2" charset="-34"/>
              </a:rPr>
              <a:t>มากไปหาน้อย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ea typeface="Times New Roman"/>
              <a:cs typeface="Kanit Light" pitchFamily="2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092422" y="1447800"/>
            <a:ext cx="6362639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1)  -22 , 22 , -3 , 4, 0</a:t>
            </a:r>
            <a:endParaRPr lang="th-TH" sz="6600" b="1" dirty="0">
              <a:solidFill>
                <a:srgbClr val="7030A0"/>
              </a:soli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23" name="Picture 8" descr="Image result for à¸à¸²à¸£à¹à¸à¸¹à¸ gif  à¸ªà¸¹à¹à¹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532" y="1690311"/>
            <a:ext cx="1123406" cy="11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131085" y="2699863"/>
            <a:ext cx="1160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ตอบ</a:t>
            </a:r>
            <a:endParaRPr lang="th-TH" sz="4000" dirty="0">
              <a:solidFill>
                <a:srgbClr val="7030A0"/>
              </a:solidFill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2365783" y="2468239"/>
            <a:ext cx="7511530" cy="1007715"/>
            <a:chOff x="2365783" y="2468239"/>
            <a:chExt cx="7511530" cy="1007715"/>
          </a:xfrm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2365783" y="2468239"/>
              <a:ext cx="1234754" cy="94906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5" name="สี่เหลี่ยมผืนผ้ามุมมน 24"/>
            <p:cNvSpPr/>
            <p:nvPr/>
          </p:nvSpPr>
          <p:spPr>
            <a:xfrm>
              <a:off x="3889782" y="2485914"/>
              <a:ext cx="1234754" cy="94906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6" name="สี่เหลี่ยมผืนผ้ามุมมน 25"/>
            <p:cNvSpPr/>
            <p:nvPr/>
          </p:nvSpPr>
          <p:spPr>
            <a:xfrm>
              <a:off x="5483452" y="2485914"/>
              <a:ext cx="1234754" cy="94906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7" name="สี่เหลี่ยมผืนผ้ามุมมน 26"/>
            <p:cNvSpPr/>
            <p:nvPr/>
          </p:nvSpPr>
          <p:spPr>
            <a:xfrm>
              <a:off x="7112973" y="2501746"/>
              <a:ext cx="1234754" cy="94906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8" name="สี่เหลี่ยมผืนผ้ามุมมน 27"/>
            <p:cNvSpPr/>
            <p:nvPr/>
          </p:nvSpPr>
          <p:spPr>
            <a:xfrm>
              <a:off x="8642559" y="2526889"/>
              <a:ext cx="1234754" cy="94906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8470927" y="2511396"/>
            <a:ext cx="10374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atin typeface="Little_Star" pitchFamily="2" charset="0"/>
                <a:cs typeface="Little_Star" pitchFamily="2" charset="0"/>
              </a:rPr>
              <a:t>-22</a:t>
            </a:r>
            <a:endParaRPr lang="th-TH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58527" y="2509437"/>
            <a:ext cx="10246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atin typeface="Little_Star" pitchFamily="2" charset="0"/>
                <a:cs typeface="Little_Star" pitchFamily="2" charset="0"/>
              </a:rPr>
              <a:t>22 </a:t>
            </a:r>
            <a:endParaRPr lang="th-TH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314210" y="2510952"/>
            <a:ext cx="7681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atin typeface="Little_Star" pitchFamily="2" charset="0"/>
                <a:cs typeface="Little_Star" pitchFamily="2" charset="0"/>
              </a:rPr>
              <a:t>-3</a:t>
            </a:r>
            <a:endParaRPr lang="th-TH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182390" y="2519403"/>
            <a:ext cx="5068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atin typeface="Little_Star" pitchFamily="2" charset="0"/>
                <a:cs typeface="Little_Star" pitchFamily="2" charset="0"/>
              </a:rPr>
              <a:t>4</a:t>
            </a:r>
            <a:endParaRPr lang="th-TH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825947" y="2499808"/>
            <a:ext cx="4956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b="1" dirty="0">
                <a:latin typeface="Little_Star" pitchFamily="2" charset="0"/>
                <a:cs typeface="Little_Star" pitchFamily="2" charset="0"/>
              </a:rPr>
              <a:t>0</a:t>
            </a:r>
            <a:endParaRPr lang="th-TH" sz="6600" b="1" dirty="0">
              <a:latin typeface="Little_Star" pitchFamily="2" charset="0"/>
              <a:cs typeface="Little_Star" pitchFamily="2" charset="0"/>
            </a:endParaRPr>
          </a:p>
        </p:txBody>
      </p:sp>
      <p:grpSp>
        <p:nvGrpSpPr>
          <p:cNvPr id="33" name="กลุ่ม 32"/>
          <p:cNvGrpSpPr/>
          <p:nvPr/>
        </p:nvGrpSpPr>
        <p:grpSpPr>
          <a:xfrm>
            <a:off x="1019517" y="3781511"/>
            <a:ext cx="10219102" cy="2040962"/>
            <a:chOff x="1122903" y="3751774"/>
            <a:chExt cx="10219102" cy="2040962"/>
          </a:xfrm>
        </p:grpSpPr>
        <p:sp>
          <p:nvSpPr>
            <p:cNvPr id="43" name="สี่เหลี่ยมผืนผ้า 42"/>
            <p:cNvSpPr/>
            <p:nvPr/>
          </p:nvSpPr>
          <p:spPr>
            <a:xfrm>
              <a:off x="2062316" y="3751774"/>
              <a:ext cx="6218369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2</a:t>
              </a:r>
              <a:r>
                <a:rPr lang="en-US" sz="66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)	2 ,-4 ,8 ,-6 ,10 ,-11</a:t>
              </a:r>
              <a:endParaRPr lang="th-TH" sz="66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44" name="สี่เหลี่ยมผืนผ้า 43"/>
            <p:cNvSpPr/>
            <p:nvPr/>
          </p:nvSpPr>
          <p:spPr>
            <a:xfrm>
              <a:off x="1122903" y="5031067"/>
              <a:ext cx="11608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000" b="1" dirty="0" smtClean="0">
                  <a:solidFill>
                    <a:srgbClr val="7030A0"/>
                  </a:solidFill>
                  <a:latin typeface="Kanit" pitchFamily="2" charset="-34"/>
                  <a:cs typeface="Kanit" pitchFamily="2" charset="-34"/>
                </a:rPr>
                <a:t>ตอบ</a:t>
              </a:r>
              <a:endParaRPr lang="th-TH" sz="4000" dirty="0">
                <a:solidFill>
                  <a:srgbClr val="7030A0"/>
                </a:solidFill>
                <a:latin typeface="Kanit" pitchFamily="2" charset="-34"/>
                <a:cs typeface="Kanit" pitchFamily="2" charset="-34"/>
              </a:endParaRPr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2335677" y="4772213"/>
              <a:ext cx="9006328" cy="1020523"/>
              <a:chOff x="2365783" y="2468239"/>
              <a:chExt cx="9006328" cy="1020523"/>
            </a:xfrm>
          </p:grpSpPr>
          <p:sp>
            <p:nvSpPr>
              <p:cNvPr id="46" name="สี่เหลี่ยมผืนผ้ามุมมน 45"/>
              <p:cNvSpPr/>
              <p:nvPr/>
            </p:nvSpPr>
            <p:spPr>
              <a:xfrm>
                <a:off x="2365783" y="2468239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7" name="สี่เหลี่ยมผืนผ้ามุมมน 46"/>
              <p:cNvSpPr/>
              <p:nvPr/>
            </p:nvSpPr>
            <p:spPr>
              <a:xfrm>
                <a:off x="3889782" y="2485914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8" name="สี่เหลี่ยมผืนผ้ามุมมน 47"/>
              <p:cNvSpPr/>
              <p:nvPr/>
            </p:nvSpPr>
            <p:spPr>
              <a:xfrm>
                <a:off x="5483452" y="2485914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9" name="สี่เหลี่ยมผืนผ้ามุมมน 48"/>
              <p:cNvSpPr/>
              <p:nvPr/>
            </p:nvSpPr>
            <p:spPr>
              <a:xfrm>
                <a:off x="7112973" y="2501746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50" name="สี่เหลี่ยมผืนผ้ามุมมน 49"/>
              <p:cNvSpPr/>
              <p:nvPr/>
            </p:nvSpPr>
            <p:spPr>
              <a:xfrm>
                <a:off x="8642559" y="2526889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51" name="สี่เหลี่ยมผืนผ้ามุมมน 50"/>
              <p:cNvSpPr/>
              <p:nvPr/>
            </p:nvSpPr>
            <p:spPr>
              <a:xfrm>
                <a:off x="10137357" y="2539697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</p:grpSp>
      </p:grpSp>
      <p:sp>
        <p:nvSpPr>
          <p:cNvPr id="52" name="สี่เหลี่ยมผืนผ้า 51"/>
          <p:cNvSpPr/>
          <p:nvPr/>
        </p:nvSpPr>
        <p:spPr>
          <a:xfrm>
            <a:off x="8564693" y="4764731"/>
            <a:ext cx="79861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Little_Star" pitchFamily="2" charset="0"/>
                <a:cs typeface="Little_Star" pitchFamily="2" charset="0"/>
              </a:rPr>
              <a:t>-6</a:t>
            </a:r>
            <a:endParaRPr lang="th-TH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2318453" y="4777727"/>
            <a:ext cx="9509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Little_Star" pitchFamily="2" charset="0"/>
                <a:cs typeface="Little_Star" pitchFamily="2" charset="0"/>
              </a:rPr>
              <a:t>10 </a:t>
            </a:r>
            <a:endParaRPr lang="th-TH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6988224" y="4764731"/>
            <a:ext cx="8050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Little_Star" pitchFamily="2" charset="0"/>
                <a:cs typeface="Little_Star" pitchFamily="2" charset="0"/>
              </a:rPr>
              <a:t>-4</a:t>
            </a:r>
            <a:endParaRPr lang="th-TH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4028669" y="4755991"/>
            <a:ext cx="5068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Little_Star" pitchFamily="2" charset="0"/>
                <a:cs typeface="Little_Star" pitchFamily="2" charset="0"/>
              </a:rPr>
              <a:t>8</a:t>
            </a:r>
            <a:endParaRPr lang="th-TH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5663440" y="4766263"/>
            <a:ext cx="4619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b="1" dirty="0" smtClean="0">
                <a:latin typeface="Little_Star" pitchFamily="2" charset="0"/>
                <a:cs typeface="Little_Star" pitchFamily="2" charset="0"/>
              </a:rPr>
              <a:t>2</a:t>
            </a:r>
            <a:endParaRPr lang="th-TH" sz="6600" b="1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7" name="สี่เหลี่ยมผืนผ้า 56"/>
          <p:cNvSpPr/>
          <p:nvPr/>
        </p:nvSpPr>
        <p:spPr>
          <a:xfrm>
            <a:off x="9911384" y="4755991"/>
            <a:ext cx="8226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atin typeface="Little_Star" pitchFamily="2" charset="0"/>
                <a:cs typeface="Little_Star" pitchFamily="2" charset="0"/>
              </a:rPr>
              <a:t>-11</a:t>
            </a:r>
            <a:endParaRPr lang="th-TH" dirty="0"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8" name="สี่เหลี่ยมผืนผ้า 57"/>
          <p:cNvSpPr/>
          <p:nvPr/>
        </p:nvSpPr>
        <p:spPr>
          <a:xfrm>
            <a:off x="1274670" y="6092803"/>
            <a:ext cx="9711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หลักการ 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เรียงจากมากไปน้อย  </a:t>
            </a:r>
            <a:r>
              <a:rPr lang="th-TH" sz="20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เริ่ม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จาก </a:t>
            </a:r>
            <a:r>
              <a:rPr lang="th-TH" sz="20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บวก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มาก--</a:t>
            </a:r>
            <a:r>
              <a:rPr lang="en-US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บวก</a:t>
            </a:r>
            <a:r>
              <a:rPr lang="th-TH" sz="20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น้อย--</a:t>
            </a:r>
            <a:r>
              <a:rPr lang="en-US" sz="20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20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ศูนย์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--</a:t>
            </a:r>
            <a:r>
              <a:rPr lang="en-US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ลบ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น้อย--</a:t>
            </a:r>
            <a:r>
              <a:rPr lang="en-US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ลบมาก</a:t>
            </a:r>
            <a:endParaRPr lang="th-TH" sz="2000" b="1" dirty="0">
              <a:solidFill>
                <a:srgbClr val="FF0000"/>
              </a:solidFill>
              <a:latin typeface="Kanit Light" pitchFamily="2" charset="-34"/>
              <a:cs typeface="Kanit Ligh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925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3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สี่เหลี่ยมผืนผ้ามุมมน 39"/>
          <p:cNvSpPr/>
          <p:nvPr/>
        </p:nvSpPr>
        <p:spPr>
          <a:xfrm>
            <a:off x="336430" y="1447801"/>
            <a:ext cx="11585276" cy="541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latin typeface="Little_Star" pitchFamily="2" charset="0"/>
              <a:cs typeface="Little_Star" pitchFamily="2" charset="0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408367" y="4342952"/>
            <a:ext cx="11439812" cy="2052268"/>
            <a:chOff x="423184" y="3751774"/>
            <a:chExt cx="11439812" cy="2052268"/>
          </a:xfrm>
        </p:grpSpPr>
        <p:sp>
          <p:nvSpPr>
            <p:cNvPr id="43" name="สี่เหลี่ยมผืนผ้า 42"/>
            <p:cNvSpPr/>
            <p:nvPr/>
          </p:nvSpPr>
          <p:spPr>
            <a:xfrm>
              <a:off x="2062316" y="3751774"/>
              <a:ext cx="6960560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4)	9 ,8 ,-8 ,7 ,1 ,-2 ,10 </a:t>
              </a:r>
              <a:endParaRPr lang="th-TH" sz="66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44" name="สี่เหลี่ยมผืนผ้า 43"/>
            <p:cNvSpPr/>
            <p:nvPr/>
          </p:nvSpPr>
          <p:spPr>
            <a:xfrm>
              <a:off x="423184" y="5042373"/>
              <a:ext cx="10086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 smtClean="0">
                  <a:solidFill>
                    <a:srgbClr val="FF0000"/>
                  </a:solidFill>
                  <a:latin typeface="Kanit Light" pitchFamily="2" charset="-34"/>
                  <a:cs typeface="Kanit Light" pitchFamily="2" charset="-34"/>
                </a:rPr>
                <a:t>ตอบ</a:t>
              </a:r>
              <a:endParaRPr lang="th-TH" sz="3600" dirty="0">
                <a:solidFill>
                  <a:srgbClr val="FF0000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1469514" y="4783519"/>
              <a:ext cx="9006328" cy="1020523"/>
              <a:chOff x="2365783" y="2468239"/>
              <a:chExt cx="9006328" cy="1020523"/>
            </a:xfrm>
          </p:grpSpPr>
          <p:sp>
            <p:nvSpPr>
              <p:cNvPr id="46" name="สี่เหลี่ยมผืนผ้ามุมมน 45"/>
              <p:cNvSpPr/>
              <p:nvPr/>
            </p:nvSpPr>
            <p:spPr>
              <a:xfrm>
                <a:off x="2365783" y="2468239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7" name="สี่เหลี่ยมผืนผ้ามุมมน 46"/>
              <p:cNvSpPr/>
              <p:nvPr/>
            </p:nvSpPr>
            <p:spPr>
              <a:xfrm>
                <a:off x="3889782" y="2485914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8" name="สี่เหลี่ยมผืนผ้ามุมมน 47"/>
              <p:cNvSpPr/>
              <p:nvPr/>
            </p:nvSpPr>
            <p:spPr>
              <a:xfrm>
                <a:off x="5483452" y="2485914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9" name="สี่เหลี่ยมผืนผ้ามุมมน 48"/>
              <p:cNvSpPr/>
              <p:nvPr/>
            </p:nvSpPr>
            <p:spPr>
              <a:xfrm>
                <a:off x="7112973" y="2501746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50" name="สี่เหลี่ยมผืนผ้ามุมมน 49"/>
              <p:cNvSpPr/>
              <p:nvPr/>
            </p:nvSpPr>
            <p:spPr>
              <a:xfrm>
                <a:off x="8642559" y="2526889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51" name="สี่เหลี่ยมผืนผ้ามุมมน 50"/>
              <p:cNvSpPr/>
              <p:nvPr/>
            </p:nvSpPr>
            <p:spPr>
              <a:xfrm>
                <a:off x="10137357" y="2539697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</p:grpSp>
        <p:sp>
          <p:nvSpPr>
            <p:cNvPr id="35" name="สี่เหลี่ยมผืนผ้ามุมมน 34"/>
            <p:cNvSpPr/>
            <p:nvPr/>
          </p:nvSpPr>
          <p:spPr>
            <a:xfrm>
              <a:off x="10628242" y="4853136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6" name="สี่เหลี่ยมผืนผ้า 5"/>
          <p:cNvSpPr/>
          <p:nvPr/>
        </p:nvSpPr>
        <p:spPr>
          <a:xfrm>
            <a:off x="9497880" y="429795"/>
            <a:ext cx="2499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ใบงานที่ </a:t>
            </a:r>
            <a:endParaRPr lang="th-TH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842041" y="181592"/>
            <a:ext cx="10344100" cy="113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5.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จง</a:t>
            </a:r>
            <a:r>
              <a:rPr lang="th-TH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เรียงลำดับจำนวนที่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กำหนดให้</a:t>
            </a:r>
            <a:b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</a:b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    จาก</a:t>
            </a:r>
            <a:r>
              <a:rPr lang="th-TH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ea typeface="Times New Roman"/>
                <a:cs typeface="Kanit Light" pitchFamily="2" charset="-34"/>
              </a:rPr>
              <a:t>มากไปหาน้อย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ea typeface="Times New Roman"/>
              <a:cs typeface="Kanit Light" pitchFamily="2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092422" y="1447800"/>
            <a:ext cx="4762842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3)	3 ,9 ,14 ,7 ,2 </a:t>
            </a:r>
            <a:endParaRPr lang="th-TH" sz="6600" b="1" dirty="0">
              <a:solidFill>
                <a:srgbClr val="7030A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21821" y="2688371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Kanit Light" pitchFamily="2" charset="-34"/>
                <a:cs typeface="Kanit Light" pitchFamily="2" charset="-34"/>
              </a:rPr>
              <a:t>ตอบ</a:t>
            </a:r>
            <a:endParaRPr lang="th-TH" sz="4000" dirty="0">
              <a:solidFill>
                <a:srgbClr val="FF000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2365783" y="2468239"/>
            <a:ext cx="7511530" cy="1007715"/>
            <a:chOff x="2365783" y="2468239"/>
            <a:chExt cx="7511530" cy="1007715"/>
          </a:xfrm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2365783" y="2468239"/>
              <a:ext cx="1234754" cy="94906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5" name="สี่เหลี่ยมผืนผ้ามุมมน 24"/>
            <p:cNvSpPr/>
            <p:nvPr/>
          </p:nvSpPr>
          <p:spPr>
            <a:xfrm>
              <a:off x="3889782" y="2485914"/>
              <a:ext cx="1234754" cy="94906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6" name="สี่เหลี่ยมผืนผ้ามุมมน 25"/>
            <p:cNvSpPr/>
            <p:nvPr/>
          </p:nvSpPr>
          <p:spPr>
            <a:xfrm>
              <a:off x="5483452" y="2485914"/>
              <a:ext cx="1234754" cy="94906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7" name="สี่เหลี่ยมผืนผ้ามุมมน 26"/>
            <p:cNvSpPr/>
            <p:nvPr/>
          </p:nvSpPr>
          <p:spPr>
            <a:xfrm>
              <a:off x="7112973" y="2501746"/>
              <a:ext cx="1234754" cy="94906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8" name="สี่เหลี่ยมผืนผ้ามุมมน 27"/>
            <p:cNvSpPr/>
            <p:nvPr/>
          </p:nvSpPr>
          <p:spPr>
            <a:xfrm>
              <a:off x="8642559" y="2526889"/>
              <a:ext cx="1234754" cy="94906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8961966" y="2555796"/>
            <a:ext cx="4619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2</a:t>
            </a:r>
            <a:endParaRPr lang="th-TH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58527" y="2509437"/>
            <a:ext cx="9621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14 </a:t>
            </a:r>
            <a:endParaRPr lang="th-TH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314210" y="2510952"/>
            <a:ext cx="4700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3</a:t>
            </a:r>
            <a:endParaRPr lang="th-TH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182390" y="2519403"/>
            <a:ext cx="4475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9</a:t>
            </a:r>
            <a:endParaRPr lang="th-TH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825947" y="2499808"/>
            <a:ext cx="4924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7</a:t>
            </a:r>
            <a:endParaRPr lang="th-TH" sz="6600" b="1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7788440" y="5417854"/>
            <a:ext cx="3545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1</a:t>
            </a:r>
            <a:endParaRPr lang="th-TH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1547441" y="5415895"/>
            <a:ext cx="9509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10 </a:t>
            </a:r>
            <a:endParaRPr lang="th-TH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6403124" y="5417410"/>
            <a:ext cx="4924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7</a:t>
            </a:r>
            <a:endParaRPr lang="th-TH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3271304" y="5425861"/>
            <a:ext cx="4475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9</a:t>
            </a:r>
            <a:endParaRPr lang="th-TH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4914861" y="5406266"/>
            <a:ext cx="5068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8</a:t>
            </a:r>
            <a:endParaRPr lang="th-TH" sz="6600" b="1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7" name="สี่เหลี่ยมผืนผ้า 56"/>
          <p:cNvSpPr/>
          <p:nvPr/>
        </p:nvSpPr>
        <p:spPr>
          <a:xfrm>
            <a:off x="9408272" y="5418767"/>
            <a:ext cx="7697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-2</a:t>
            </a:r>
            <a:endParaRPr lang="th-TH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10845920" y="5415895"/>
            <a:ext cx="8050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-8</a:t>
            </a:r>
            <a:endParaRPr lang="th-TH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38" name="Picture 8" descr="Image result for à¸à¸²à¸£à¹à¸à¸¹à¸ gif  à¸ªà¸¹à¹à¹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025" y="1741709"/>
            <a:ext cx="1123406" cy="11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สี่เหลี่ยมผืนผ้า 38"/>
          <p:cNvSpPr/>
          <p:nvPr/>
        </p:nvSpPr>
        <p:spPr>
          <a:xfrm>
            <a:off x="1705937" y="6427266"/>
            <a:ext cx="9141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หลักการ 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เรียงจากมากไปน้อย  </a:t>
            </a:r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เริ่ม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จาก </a:t>
            </a:r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บวก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มาก--</a:t>
            </a:r>
            <a:r>
              <a:rPr lang="en-US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บวก</a:t>
            </a:r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น้อย--</a:t>
            </a:r>
            <a:r>
              <a:rPr lang="en-US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ศูนย์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--</a:t>
            </a:r>
            <a:r>
              <a:rPr lang="en-US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</a:t>
            </a:r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ลบ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น้อย--</a:t>
            </a:r>
            <a:r>
              <a:rPr lang="en-US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ลบมาก</a:t>
            </a:r>
            <a:endParaRPr lang="th-TH" sz="1800" b="1" dirty="0">
              <a:solidFill>
                <a:srgbClr val="FF000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41" name="กลุ่ม 40"/>
          <p:cNvGrpSpPr/>
          <p:nvPr/>
        </p:nvGrpSpPr>
        <p:grpSpPr>
          <a:xfrm>
            <a:off x="8853846" y="0"/>
            <a:ext cx="3162300" cy="1447800"/>
            <a:chOff x="8853846" y="0"/>
            <a:chExt cx="3162300" cy="1447800"/>
          </a:xfrm>
        </p:grpSpPr>
        <p:pic>
          <p:nvPicPr>
            <p:cNvPr id="42" name="Picture 8" descr="Image result for à¸à¸£à¸­à¸à¸à¹à¸­à¸à¸§à¸²à¸¡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846" y="0"/>
              <a:ext cx="31623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สี่เหลี่ยมผืนผ้า 57"/>
            <p:cNvSpPr/>
            <p:nvPr/>
          </p:nvSpPr>
          <p:spPr>
            <a:xfrm>
              <a:off x="9323153" y="429794"/>
              <a:ext cx="22236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ใบงานที่ 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2</a:t>
              </a:r>
              <a:endPara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3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31" grpId="0"/>
      <p:bldP spid="52" grpId="0"/>
      <p:bldP spid="53" grpId="0"/>
      <p:bldP spid="54" grpId="0"/>
      <p:bldP spid="55" grpId="0"/>
      <p:bldP spid="56" grpId="0"/>
      <p:bldP spid="57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สี่เหลี่ยมผืนผ้ามุมมน 41"/>
          <p:cNvSpPr/>
          <p:nvPr/>
        </p:nvSpPr>
        <p:spPr>
          <a:xfrm>
            <a:off x="336430" y="1447801"/>
            <a:ext cx="11585276" cy="541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dirty="0">
              <a:solidFill>
                <a:srgbClr val="FF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497880" y="429795"/>
            <a:ext cx="8627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ใบ</a:t>
            </a:r>
            <a:endParaRPr lang="th-TH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78777" y="268944"/>
            <a:ext cx="10344100" cy="113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5.จง</a:t>
            </a:r>
            <a:r>
              <a:rPr lang="th-TH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เรียงลำดับจำนวนที่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กำหนดให้</a:t>
            </a:r>
          </a:p>
          <a:p>
            <a:pPr>
              <a:lnSpc>
                <a:spcPct val="115000"/>
              </a:lnSpc>
            </a:pPr>
            <a:r>
              <a:rPr lang="th-TH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  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จาก</a:t>
            </a:r>
            <a:r>
              <a:rPr lang="th-TH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ea typeface="Times New Roman"/>
                <a:cs typeface="Kanit Light" pitchFamily="2" charset="-34"/>
              </a:rPr>
              <a:t>มากไปหาน้อย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ea typeface="Times New Roman"/>
              <a:cs typeface="Kanit Light" pitchFamily="2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798218" y="1531673"/>
            <a:ext cx="6548588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5)	8 ,-6 ,-5 ,-1 ,1 ,-10 </a:t>
            </a:r>
            <a:endParaRPr lang="th-TH" sz="6600" b="1" dirty="0">
              <a:solidFill>
                <a:srgbClr val="7030A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25249" y="2810966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Kanit Light" pitchFamily="2" charset="-34"/>
                <a:cs typeface="Kanit Light" pitchFamily="2" charset="-34"/>
              </a:rPr>
              <a:t>ตอบ</a:t>
            </a:r>
            <a:endParaRPr lang="th-TH" sz="3200" dirty="0">
              <a:solidFill>
                <a:srgbClr val="FF000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2071579" y="2552112"/>
            <a:ext cx="7511530" cy="1007715"/>
            <a:chOff x="2365783" y="2468239"/>
            <a:chExt cx="7511530" cy="1007715"/>
          </a:xfrm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2365783" y="2468239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5" name="สี่เหลี่ยมผืนผ้ามุมมน 24"/>
            <p:cNvSpPr/>
            <p:nvPr/>
          </p:nvSpPr>
          <p:spPr>
            <a:xfrm>
              <a:off x="3889782" y="2485914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6" name="สี่เหลี่ยมผืนผ้ามุมมน 25"/>
            <p:cNvSpPr/>
            <p:nvPr/>
          </p:nvSpPr>
          <p:spPr>
            <a:xfrm>
              <a:off x="5483452" y="2485914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7" name="สี่เหลี่ยมผืนผ้ามุมมน 26"/>
            <p:cNvSpPr/>
            <p:nvPr/>
          </p:nvSpPr>
          <p:spPr>
            <a:xfrm>
              <a:off x="7112973" y="2501746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8" name="สี่เหลี่ยมผืนผ้ามุมมน 27"/>
            <p:cNvSpPr/>
            <p:nvPr/>
          </p:nvSpPr>
          <p:spPr>
            <a:xfrm>
              <a:off x="8642559" y="2526889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8358860" y="2612341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-6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262389" y="2599748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8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836032" y="2611285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-5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844177" y="2616660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1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316887" y="2599748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</a:t>
            </a:r>
            <a:endParaRPr lang="th-TH" sz="5400" b="1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432447" y="4362541"/>
            <a:ext cx="11439812" cy="2052268"/>
            <a:chOff x="432447" y="4098076"/>
            <a:chExt cx="11439812" cy="2052268"/>
          </a:xfrm>
        </p:grpSpPr>
        <p:sp>
          <p:nvSpPr>
            <p:cNvPr id="43" name="สี่เหลี่ยมผืนผ้า 42"/>
            <p:cNvSpPr/>
            <p:nvPr/>
          </p:nvSpPr>
          <p:spPr>
            <a:xfrm>
              <a:off x="2071579" y="4098076"/>
              <a:ext cx="6524543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6)	1</a:t>
              </a:r>
              <a:r>
                <a:rPr lang="en-US" sz="66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, -</a:t>
              </a:r>
              <a:r>
                <a:rPr lang="en-US" sz="66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11</a:t>
              </a:r>
              <a:r>
                <a:rPr lang="en-US" sz="66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, -10, 9, 8</a:t>
              </a:r>
              <a:r>
                <a:rPr lang="en-US" sz="66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,-7,7 </a:t>
              </a:r>
              <a:endParaRPr lang="th-TH" sz="66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grpSp>
          <p:nvGrpSpPr>
            <p:cNvPr id="11" name="กลุ่ม 10"/>
            <p:cNvGrpSpPr/>
            <p:nvPr/>
          </p:nvGrpSpPr>
          <p:grpSpPr>
            <a:xfrm>
              <a:off x="432447" y="5129821"/>
              <a:ext cx="11439812" cy="1020523"/>
              <a:chOff x="432447" y="5129821"/>
              <a:chExt cx="11439812" cy="1020523"/>
            </a:xfrm>
          </p:grpSpPr>
          <p:grpSp>
            <p:nvGrpSpPr>
              <p:cNvPr id="4" name="กลุ่ม 3"/>
              <p:cNvGrpSpPr/>
              <p:nvPr/>
            </p:nvGrpSpPr>
            <p:grpSpPr>
              <a:xfrm>
                <a:off x="1478777" y="5129821"/>
                <a:ext cx="10393482" cy="1020523"/>
                <a:chOff x="1478777" y="5129821"/>
                <a:chExt cx="10393482" cy="1020523"/>
              </a:xfrm>
            </p:grpSpPr>
            <p:grpSp>
              <p:nvGrpSpPr>
                <p:cNvPr id="45" name="กลุ่ม 44"/>
                <p:cNvGrpSpPr/>
                <p:nvPr/>
              </p:nvGrpSpPr>
              <p:grpSpPr>
                <a:xfrm>
                  <a:off x="1478777" y="5129821"/>
                  <a:ext cx="9006328" cy="1020523"/>
                  <a:chOff x="2365783" y="2468239"/>
                  <a:chExt cx="9006328" cy="1020523"/>
                </a:xfrm>
              </p:grpSpPr>
              <p:sp>
                <p:nvSpPr>
                  <p:cNvPr id="46" name="สี่เหลี่ยมผืนผ้ามุมมน 45"/>
                  <p:cNvSpPr/>
                  <p:nvPr/>
                </p:nvSpPr>
                <p:spPr>
                  <a:xfrm>
                    <a:off x="2365783" y="2468239"/>
                    <a:ext cx="1234754" cy="949065"/>
                  </a:xfrm>
                  <a:prstGeom prst="round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Little_Star" pitchFamily="2" charset="0"/>
                      <a:cs typeface="Little_Star" pitchFamily="2" charset="0"/>
                    </a:endParaRPr>
                  </a:p>
                </p:txBody>
              </p:sp>
              <p:sp>
                <p:nvSpPr>
                  <p:cNvPr id="47" name="สี่เหลี่ยมผืนผ้ามุมมน 46"/>
                  <p:cNvSpPr/>
                  <p:nvPr/>
                </p:nvSpPr>
                <p:spPr>
                  <a:xfrm>
                    <a:off x="3889782" y="2485914"/>
                    <a:ext cx="1234754" cy="949065"/>
                  </a:xfrm>
                  <a:prstGeom prst="round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Little_Star" pitchFamily="2" charset="0"/>
                      <a:cs typeface="Little_Star" pitchFamily="2" charset="0"/>
                    </a:endParaRPr>
                  </a:p>
                </p:txBody>
              </p:sp>
              <p:sp>
                <p:nvSpPr>
                  <p:cNvPr id="48" name="สี่เหลี่ยมผืนผ้ามุมมน 47"/>
                  <p:cNvSpPr/>
                  <p:nvPr/>
                </p:nvSpPr>
                <p:spPr>
                  <a:xfrm>
                    <a:off x="5483452" y="2485914"/>
                    <a:ext cx="1234754" cy="949065"/>
                  </a:xfrm>
                  <a:prstGeom prst="round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Little_Star" pitchFamily="2" charset="0"/>
                      <a:cs typeface="Little_Star" pitchFamily="2" charset="0"/>
                    </a:endParaRPr>
                  </a:p>
                </p:txBody>
              </p:sp>
              <p:sp>
                <p:nvSpPr>
                  <p:cNvPr id="49" name="สี่เหลี่ยมผืนผ้ามุมมน 48"/>
                  <p:cNvSpPr/>
                  <p:nvPr/>
                </p:nvSpPr>
                <p:spPr>
                  <a:xfrm>
                    <a:off x="7112973" y="2501746"/>
                    <a:ext cx="1234754" cy="949065"/>
                  </a:xfrm>
                  <a:prstGeom prst="round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Little_Star" pitchFamily="2" charset="0"/>
                      <a:cs typeface="Little_Star" pitchFamily="2" charset="0"/>
                    </a:endParaRPr>
                  </a:p>
                </p:txBody>
              </p:sp>
              <p:sp>
                <p:nvSpPr>
                  <p:cNvPr id="50" name="สี่เหลี่ยมผืนผ้ามุมมน 49"/>
                  <p:cNvSpPr/>
                  <p:nvPr/>
                </p:nvSpPr>
                <p:spPr>
                  <a:xfrm>
                    <a:off x="8642559" y="2526889"/>
                    <a:ext cx="1234754" cy="949065"/>
                  </a:xfrm>
                  <a:prstGeom prst="round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Little_Star" pitchFamily="2" charset="0"/>
                      <a:cs typeface="Little_Star" pitchFamily="2" charset="0"/>
                    </a:endParaRPr>
                  </a:p>
                </p:txBody>
              </p:sp>
              <p:sp>
                <p:nvSpPr>
                  <p:cNvPr id="51" name="สี่เหลี่ยมผืนผ้ามุมมน 50"/>
                  <p:cNvSpPr/>
                  <p:nvPr/>
                </p:nvSpPr>
                <p:spPr>
                  <a:xfrm>
                    <a:off x="10137357" y="2539697"/>
                    <a:ext cx="1234754" cy="949065"/>
                  </a:xfrm>
                  <a:prstGeom prst="roundRec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>
                      <a:solidFill>
                        <a:prstClr val="white"/>
                      </a:solidFill>
                      <a:latin typeface="Little_Star" pitchFamily="2" charset="0"/>
                      <a:cs typeface="Little_Star" pitchFamily="2" charset="0"/>
                    </a:endParaRPr>
                  </a:p>
                </p:txBody>
              </p:sp>
            </p:grpSp>
            <p:sp>
              <p:nvSpPr>
                <p:cNvPr id="35" name="สี่เหลี่ยมผืนผ้ามุมมน 34"/>
                <p:cNvSpPr/>
                <p:nvPr/>
              </p:nvSpPr>
              <p:spPr>
                <a:xfrm>
                  <a:off x="10637505" y="5199438"/>
                  <a:ext cx="1234754" cy="949065"/>
                </a:xfrm>
                <a:prstGeom prst="roundRect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solidFill>
                      <a:prstClr val="white"/>
                    </a:solidFill>
                    <a:latin typeface="Little_Star" pitchFamily="2" charset="0"/>
                    <a:cs typeface="Little_Star" pitchFamily="2" charset="0"/>
                  </a:endParaRPr>
                </a:p>
              </p:txBody>
            </p:sp>
          </p:grpSp>
          <p:sp>
            <p:nvSpPr>
              <p:cNvPr id="44" name="สี่เหลี่ยมผืนผ้า 43"/>
              <p:cNvSpPr/>
              <p:nvPr/>
            </p:nvSpPr>
            <p:spPr>
              <a:xfrm>
                <a:off x="432447" y="5388675"/>
                <a:ext cx="9156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3200" b="1" dirty="0" smtClean="0">
                    <a:solidFill>
                      <a:srgbClr val="FF0000"/>
                    </a:solidFill>
                    <a:latin typeface="Kanit Light" pitchFamily="2" charset="-34"/>
                    <a:cs typeface="Kanit Light" pitchFamily="2" charset="-34"/>
                  </a:rPr>
                  <a:t>ตอบ</a:t>
                </a:r>
                <a:endParaRPr lang="th-TH" sz="3200" dirty="0">
                  <a:solidFill>
                    <a:srgbClr val="FF0000"/>
                  </a:solidFill>
                  <a:latin typeface="Kanit Light" pitchFamily="2" charset="-34"/>
                  <a:cs typeface="Kanit Light" pitchFamily="2" charset="-34"/>
                </a:endParaRPr>
              </a:p>
            </p:txBody>
          </p:sp>
        </p:grpSp>
      </p:grpSp>
      <p:sp>
        <p:nvSpPr>
          <p:cNvPr id="52" name="สี่เหลี่ยมผืนผ้า 51"/>
          <p:cNvSpPr/>
          <p:nvPr/>
        </p:nvSpPr>
        <p:spPr>
          <a:xfrm>
            <a:off x="7745252" y="5463868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-7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1706053" y="5400838"/>
            <a:ext cx="7729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9 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6494871" y="5437160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1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3240328" y="5428863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8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4897294" y="5412765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7</a:t>
            </a:r>
            <a:endParaRPr lang="th-TH" sz="5400" b="1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7" name="สี่เหลี่ยมผืนผ้า 56"/>
          <p:cNvSpPr/>
          <p:nvPr/>
        </p:nvSpPr>
        <p:spPr>
          <a:xfrm>
            <a:off x="9122919" y="5507940"/>
            <a:ext cx="1260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-10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10533715" y="5499866"/>
            <a:ext cx="1260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-11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40" name="Picture 8" descr="Image result for à¸à¸²à¸£à¹à¸à¸¹à¸ gif  à¸ªà¸¹à¹à¹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544" y="1687559"/>
            <a:ext cx="1123406" cy="11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สี่เหลี่ยมผืนผ้ามุมมน 36"/>
          <p:cNvSpPr/>
          <p:nvPr/>
        </p:nvSpPr>
        <p:spPr>
          <a:xfrm>
            <a:off x="9899167" y="2603276"/>
            <a:ext cx="1234754" cy="9490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9741398" y="2654070"/>
            <a:ext cx="1260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-10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1705937" y="6427266"/>
            <a:ext cx="9141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หลักการ 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เรียงจากมากไปน้อย  </a:t>
            </a:r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เริ่ม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จาก </a:t>
            </a:r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บวก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มาก--</a:t>
            </a:r>
            <a:r>
              <a:rPr lang="en-US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บวก</a:t>
            </a:r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น้อย--</a:t>
            </a:r>
            <a:r>
              <a:rPr lang="en-US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ศูนย์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--</a:t>
            </a:r>
            <a:r>
              <a:rPr lang="en-US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</a:t>
            </a:r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ลบ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น้อย--</a:t>
            </a:r>
            <a:r>
              <a:rPr lang="en-US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ลบมาก</a:t>
            </a:r>
            <a:endParaRPr lang="th-TH" sz="1800" b="1" dirty="0">
              <a:solidFill>
                <a:srgbClr val="FF000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58" name="กลุ่ม 57"/>
          <p:cNvGrpSpPr/>
          <p:nvPr/>
        </p:nvGrpSpPr>
        <p:grpSpPr>
          <a:xfrm>
            <a:off x="8853846" y="0"/>
            <a:ext cx="3162300" cy="1447800"/>
            <a:chOff x="8853846" y="0"/>
            <a:chExt cx="3162300" cy="1447800"/>
          </a:xfrm>
        </p:grpSpPr>
        <p:pic>
          <p:nvPicPr>
            <p:cNvPr id="59" name="Picture 8" descr="Image result for à¸à¸£à¸­à¸à¸à¹à¸­à¸à¸§à¸²à¸¡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846" y="0"/>
              <a:ext cx="31623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สี่เหลี่ยมผืนผ้า 59"/>
            <p:cNvSpPr/>
            <p:nvPr/>
          </p:nvSpPr>
          <p:spPr>
            <a:xfrm>
              <a:off x="9404701" y="457359"/>
              <a:ext cx="22236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ใบงานที่ 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2</a:t>
              </a:r>
              <a:endPara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68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31" grpId="0"/>
      <p:bldP spid="52" grpId="0"/>
      <p:bldP spid="53" grpId="0"/>
      <p:bldP spid="54" grpId="0"/>
      <p:bldP spid="55" grpId="0"/>
      <p:bldP spid="56" grpId="0"/>
      <p:bldP spid="57" grpId="0"/>
      <p:bldP spid="36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580468" y="0"/>
            <a:ext cx="9032270" cy="4180114"/>
            <a:chOff x="580468" y="0"/>
            <a:chExt cx="9032270" cy="4180114"/>
          </a:xfrm>
        </p:grpSpPr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68" y="0"/>
              <a:ext cx="9032270" cy="4180114"/>
            </a:xfrm>
            <a:prstGeom prst="rect">
              <a:avLst/>
            </a:prstGeom>
          </p:spPr>
        </p:pic>
        <p:sp>
          <p:nvSpPr>
            <p:cNvPr id="10" name="ชื่อเรื่อง 1"/>
            <p:cNvSpPr txBox="1">
              <a:spLocks/>
            </p:cNvSpPr>
            <p:nvPr/>
          </p:nvSpPr>
          <p:spPr>
            <a:xfrm>
              <a:off x="2894004" y="835045"/>
              <a:ext cx="5593726" cy="200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7200" b="1" dirty="0" smtClean="0">
                  <a:latin typeface="Kanit Light" pitchFamily="2" charset="-34"/>
                  <a:cs typeface="Kanit Light" pitchFamily="2" charset="-34"/>
                </a:rPr>
                <a:t>จำนวนเต็มที่อยู่ทางขวาของศูนย์ คือ</a:t>
              </a:r>
              <a:r>
                <a:rPr lang="en-US" sz="7200" b="1" dirty="0" smtClean="0">
                  <a:latin typeface="Kanit Light" pitchFamily="2" charset="-34"/>
                  <a:cs typeface="Kanit Light" pitchFamily="2" charset="-34"/>
                </a:rPr>
                <a:t>?</a:t>
              </a:r>
              <a:endParaRPr lang="th-TH" sz="7200" b="1" dirty="0">
                <a:latin typeface="Kanit Light" pitchFamily="2" charset="-34"/>
                <a:cs typeface="Kanit Light" pitchFamily="2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5891842" y="2841109"/>
            <a:ext cx="6208718" cy="3331876"/>
            <a:chOff x="5891842" y="2841109"/>
            <a:chExt cx="6208718" cy="3331876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842" y="2841109"/>
              <a:ext cx="6001626" cy="3331876"/>
            </a:xfrm>
            <a:prstGeom prst="rect">
              <a:avLst/>
            </a:prstGeom>
          </p:spPr>
        </p:pic>
        <p:sp>
          <p:nvSpPr>
            <p:cNvPr id="12" name="ชื่อเรื่อง 1"/>
            <p:cNvSpPr txBox="1">
              <a:spLocks/>
            </p:cNvSpPr>
            <p:nvPr/>
          </p:nvSpPr>
          <p:spPr>
            <a:xfrm>
              <a:off x="6506834" y="3177082"/>
              <a:ext cx="5593726" cy="200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7200" b="1" dirty="0" smtClean="0">
                  <a:solidFill>
                    <a:srgbClr val="FF0000"/>
                  </a:solidFill>
                  <a:latin typeface="Kanit" pitchFamily="2" charset="-34"/>
                  <a:cs typeface="Kanit" pitchFamily="2" charset="-34"/>
                </a:rPr>
                <a:t>จำนวนเต็มบวก ค่ะ</a:t>
              </a:r>
              <a:endParaRPr lang="th-TH" sz="7200" b="1" dirty="0">
                <a:solidFill>
                  <a:srgbClr val="FF0000"/>
                </a:solidFill>
                <a:latin typeface="Kanit" pitchFamily="2" charset="-34"/>
                <a:cs typeface="Kanit" pitchFamily="2" charset="-34"/>
              </a:endParaRPr>
            </a:p>
          </p:txBody>
        </p:sp>
      </p:grpSp>
      <p:pic>
        <p:nvPicPr>
          <p:cNvPr id="9268" name="Picture 52" descr="Image result for à¸à¸¸à¸à¸à¸£à¸¹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5" y="2680551"/>
            <a:ext cx="3523172" cy="285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808" y="4389119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สี่เหลี่ยมผืนผ้ามุมมน 40"/>
          <p:cNvSpPr/>
          <p:nvPr/>
        </p:nvSpPr>
        <p:spPr>
          <a:xfrm>
            <a:off x="336430" y="1447801"/>
            <a:ext cx="11585276" cy="541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Little_Star" pitchFamily="2" charset="0"/>
              <a:cs typeface="Little_Star" pitchFamily="2" charset="0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637067" y="4177896"/>
            <a:ext cx="11219763" cy="2052268"/>
            <a:chOff x="637067" y="4177896"/>
            <a:chExt cx="11219763" cy="2052268"/>
          </a:xfrm>
        </p:grpSpPr>
        <p:sp>
          <p:nvSpPr>
            <p:cNvPr id="43" name="สี่เหลี่ยมผืนผ้า 42"/>
            <p:cNvSpPr/>
            <p:nvPr/>
          </p:nvSpPr>
          <p:spPr>
            <a:xfrm>
              <a:off x="2056150" y="4177896"/>
              <a:ext cx="7871065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8)	1</a:t>
              </a:r>
              <a:r>
                <a:rPr lang="en-US" sz="54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, 2, -</a:t>
              </a:r>
              <a:r>
                <a:rPr lang="en-US" sz="54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3</a:t>
              </a:r>
              <a:r>
                <a:rPr lang="en-US" sz="54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, -</a:t>
              </a:r>
              <a:r>
                <a:rPr lang="en-US" sz="54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4</a:t>
              </a:r>
              <a:r>
                <a:rPr lang="en-US" sz="54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, 8, -</a:t>
              </a:r>
              <a:r>
                <a:rPr lang="en-US" sz="54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8</a:t>
              </a:r>
              <a:r>
                <a:rPr lang="en-US" sz="54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, -</a:t>
              </a:r>
              <a:r>
                <a:rPr lang="en-US" sz="54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11 </a:t>
              </a:r>
              <a:endParaRPr lang="th-TH" sz="54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44" name="สี่เหลี่ยมผืนผ้า 43"/>
            <p:cNvSpPr/>
            <p:nvPr/>
          </p:nvSpPr>
          <p:spPr>
            <a:xfrm>
              <a:off x="637067" y="5509470"/>
              <a:ext cx="9380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ตอบ</a:t>
              </a:r>
              <a:endParaRPr lang="th-TH" sz="3200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1463348" y="5209641"/>
              <a:ext cx="9006328" cy="1020523"/>
              <a:chOff x="2365783" y="2468239"/>
              <a:chExt cx="9006328" cy="1020523"/>
            </a:xfrm>
          </p:grpSpPr>
          <p:sp>
            <p:nvSpPr>
              <p:cNvPr id="46" name="สี่เหลี่ยมผืนผ้ามุมมน 45"/>
              <p:cNvSpPr/>
              <p:nvPr/>
            </p:nvSpPr>
            <p:spPr>
              <a:xfrm>
                <a:off x="2365783" y="2468239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7" name="สี่เหลี่ยมผืนผ้ามุมมน 46"/>
              <p:cNvSpPr/>
              <p:nvPr/>
            </p:nvSpPr>
            <p:spPr>
              <a:xfrm>
                <a:off x="3889782" y="2485914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8" name="สี่เหลี่ยมผืนผ้ามุมมน 47"/>
              <p:cNvSpPr/>
              <p:nvPr/>
            </p:nvSpPr>
            <p:spPr>
              <a:xfrm>
                <a:off x="5483452" y="2485914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9" name="สี่เหลี่ยมผืนผ้ามุมมน 48"/>
              <p:cNvSpPr/>
              <p:nvPr/>
            </p:nvSpPr>
            <p:spPr>
              <a:xfrm>
                <a:off x="7112973" y="2501746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50" name="สี่เหลี่ยมผืนผ้ามุมมน 49"/>
              <p:cNvSpPr/>
              <p:nvPr/>
            </p:nvSpPr>
            <p:spPr>
              <a:xfrm>
                <a:off x="8642559" y="2526889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51" name="สี่เหลี่ยมผืนผ้ามุมมน 50"/>
              <p:cNvSpPr/>
              <p:nvPr/>
            </p:nvSpPr>
            <p:spPr>
              <a:xfrm>
                <a:off x="10137357" y="2539697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</p:grpSp>
        <p:sp>
          <p:nvSpPr>
            <p:cNvPr id="35" name="สี่เหลี่ยมผืนผ้ามุมมน 34"/>
            <p:cNvSpPr/>
            <p:nvPr/>
          </p:nvSpPr>
          <p:spPr>
            <a:xfrm>
              <a:off x="10622076" y="5279258"/>
              <a:ext cx="1234754" cy="94906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1655865" y="183033"/>
            <a:ext cx="10344100" cy="113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   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5.จง</a:t>
            </a:r>
            <a:r>
              <a:rPr lang="th-TH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เรียงลำดับจำนวนที่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กำหนดให้</a:t>
            </a:r>
          </a:p>
          <a:p>
            <a:pPr>
              <a:lnSpc>
                <a:spcPct val="115000"/>
              </a:lnSpc>
            </a:pPr>
            <a:r>
              <a:rPr lang="th-TH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      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จาก</a:t>
            </a:r>
            <a:r>
              <a:rPr lang="th-TH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ea typeface="Times New Roman"/>
                <a:cs typeface="Kanit Light" pitchFamily="2" charset="-34"/>
              </a:rPr>
              <a:t>มากไปหาน้อย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ea typeface="Times New Roman"/>
              <a:cs typeface="Kanit Light" pitchFamily="2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958105" y="1527656"/>
            <a:ext cx="6413935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7)	7</a:t>
            </a:r>
            <a:r>
              <a:rPr lang="en-US" sz="6600" b="1" dirty="0" smtClean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, 6, 8, -6, -</a:t>
            </a:r>
            <a:r>
              <a:rPr lang="en-US" sz="66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7</a:t>
            </a:r>
            <a:r>
              <a:rPr lang="en-US" sz="6600" b="1" dirty="0" smtClean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, -</a:t>
            </a:r>
            <a:r>
              <a:rPr lang="en-US" sz="66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9 </a:t>
            </a:r>
            <a:endParaRPr lang="th-TH" sz="6600" b="1" dirty="0">
              <a:solidFill>
                <a:srgbClr val="7030A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85136" y="2806949"/>
            <a:ext cx="797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ตอบ</a:t>
            </a:r>
            <a:endParaRPr lang="th-TH" sz="4000" dirty="0">
              <a:solidFill>
                <a:srgbClr val="7030A0"/>
              </a:solidFill>
              <a:latin typeface="Little_Star" pitchFamily="2" charset="0"/>
              <a:cs typeface="Little_Star" pitchFamily="2" charset="0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2231466" y="2548095"/>
            <a:ext cx="7511530" cy="1007715"/>
            <a:chOff x="2365783" y="2468239"/>
            <a:chExt cx="7511530" cy="1007715"/>
          </a:xfrm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2365783" y="2468239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5" name="สี่เหลี่ยมผืนผ้ามุมมน 24"/>
            <p:cNvSpPr/>
            <p:nvPr/>
          </p:nvSpPr>
          <p:spPr>
            <a:xfrm>
              <a:off x="3889782" y="2485914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6" name="สี่เหลี่ยมผืนผ้ามุมมน 25"/>
            <p:cNvSpPr/>
            <p:nvPr/>
          </p:nvSpPr>
          <p:spPr>
            <a:xfrm>
              <a:off x="5483452" y="2485914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7" name="สี่เหลี่ยมผืนผ้ามุมมน 26"/>
            <p:cNvSpPr/>
            <p:nvPr/>
          </p:nvSpPr>
          <p:spPr>
            <a:xfrm>
              <a:off x="7112973" y="2501746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8" name="สี่เหลี่ยมผืนผ้ามุมมน 27"/>
            <p:cNvSpPr/>
            <p:nvPr/>
          </p:nvSpPr>
          <p:spPr>
            <a:xfrm>
              <a:off x="8642559" y="2526889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8827649" y="2635652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-7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27205" y="2635652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8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179893" y="2590808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-6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048073" y="2599259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7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691630" y="2579664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6</a:t>
            </a:r>
            <a:endParaRPr lang="th-TH" sz="5400" b="1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7797091" y="5252798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-4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1681416" y="5227316"/>
            <a:ext cx="7729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8 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6411775" y="5252354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-3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3279955" y="5260805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2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4923512" y="5241210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1</a:t>
            </a:r>
            <a:endParaRPr lang="th-TH" sz="5400" b="1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7" name="สี่เหลี่ยมผืนผ้า 56"/>
          <p:cNvSpPr/>
          <p:nvPr/>
        </p:nvSpPr>
        <p:spPr>
          <a:xfrm>
            <a:off x="9416923" y="5253711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-8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10706654" y="5250839"/>
            <a:ext cx="1260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-11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7" name="สี่เหลี่ยมผืนผ้ามุมมน 36"/>
          <p:cNvSpPr/>
          <p:nvPr/>
        </p:nvSpPr>
        <p:spPr>
          <a:xfrm>
            <a:off x="10059054" y="2599259"/>
            <a:ext cx="1234754" cy="9490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10291549" y="2570840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-9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39" name="Picture 8" descr="Image result for à¸à¸²à¸£à¹à¸à¸¹à¸ gif  à¸ªà¸¹à¹à¹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4" y="1362507"/>
            <a:ext cx="1123406" cy="11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สี่เหลี่ยมผืนผ้า 39"/>
          <p:cNvSpPr/>
          <p:nvPr/>
        </p:nvSpPr>
        <p:spPr>
          <a:xfrm>
            <a:off x="1705937" y="6427266"/>
            <a:ext cx="9141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หลักการ 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เรียงจากมากไปน้อย  </a:t>
            </a:r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เริ่ม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จาก </a:t>
            </a:r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บวก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มาก--</a:t>
            </a:r>
            <a:r>
              <a:rPr lang="en-US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บวก</a:t>
            </a:r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น้อย--</a:t>
            </a:r>
            <a:r>
              <a:rPr lang="en-US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ศูนย์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--</a:t>
            </a:r>
            <a:r>
              <a:rPr lang="en-US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</a:t>
            </a:r>
            <a:r>
              <a:rPr lang="th-TH" sz="18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ลบ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น้อย--</a:t>
            </a:r>
            <a:r>
              <a:rPr lang="en-US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18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ลบมาก</a:t>
            </a:r>
            <a:endParaRPr lang="th-TH" sz="1800" b="1" dirty="0">
              <a:solidFill>
                <a:srgbClr val="FF000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42" name="กลุ่ม 41"/>
          <p:cNvGrpSpPr/>
          <p:nvPr/>
        </p:nvGrpSpPr>
        <p:grpSpPr>
          <a:xfrm>
            <a:off x="8853846" y="0"/>
            <a:ext cx="3162300" cy="1447800"/>
            <a:chOff x="8853846" y="0"/>
            <a:chExt cx="3162300" cy="1447800"/>
          </a:xfrm>
        </p:grpSpPr>
        <p:pic>
          <p:nvPicPr>
            <p:cNvPr id="58" name="Picture 8" descr="Image result for à¸à¸£à¸­à¸à¸à¹à¸­à¸à¸§à¸²à¸¡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846" y="0"/>
              <a:ext cx="31623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สี่เหลี่ยมผืนผ้า 58"/>
            <p:cNvSpPr/>
            <p:nvPr/>
          </p:nvSpPr>
          <p:spPr>
            <a:xfrm>
              <a:off x="9259017" y="416267"/>
              <a:ext cx="242887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ใบงานที่ </a:t>
              </a:r>
              <a:r>
                <a:rPr lang="en-US" sz="4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2</a:t>
              </a:r>
              <a:endPara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1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31" grpId="0"/>
      <p:bldP spid="52" grpId="0"/>
      <p:bldP spid="53" grpId="0"/>
      <p:bldP spid="54" grpId="0"/>
      <p:bldP spid="55" grpId="0"/>
      <p:bldP spid="56" grpId="0"/>
      <p:bldP spid="57" grpId="0"/>
      <p:bldP spid="36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สี่เหลี่ยมผืนผ้ามุมมน 40"/>
          <p:cNvSpPr/>
          <p:nvPr/>
        </p:nvSpPr>
        <p:spPr>
          <a:xfrm>
            <a:off x="336430" y="1447801"/>
            <a:ext cx="11585276" cy="541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Little_Star" pitchFamily="2" charset="0"/>
              <a:cs typeface="Little_Star" pitchFamily="2" charset="0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637067" y="4177896"/>
            <a:ext cx="11219763" cy="2052268"/>
            <a:chOff x="637067" y="4177896"/>
            <a:chExt cx="11219763" cy="2052268"/>
          </a:xfrm>
        </p:grpSpPr>
        <p:sp>
          <p:nvSpPr>
            <p:cNvPr id="43" name="สี่เหลี่ยมผืนผ้า 42"/>
            <p:cNvSpPr/>
            <p:nvPr/>
          </p:nvSpPr>
          <p:spPr>
            <a:xfrm>
              <a:off x="2056150" y="4177896"/>
              <a:ext cx="7035900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66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10)	</a:t>
              </a:r>
              <a:r>
                <a:rPr lang="en-US" sz="66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 7, -</a:t>
              </a:r>
              <a:r>
                <a:rPr lang="en-US" sz="66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7</a:t>
              </a:r>
              <a:r>
                <a:rPr lang="en-US" sz="66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, 6, 5, -</a:t>
              </a:r>
              <a:r>
                <a:rPr lang="en-US" sz="66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5</a:t>
              </a:r>
              <a:r>
                <a:rPr lang="en-US" sz="66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, 4, 3 </a:t>
              </a:r>
              <a:endParaRPr lang="th-TH" sz="66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44" name="สี่เหลี่ยมผืนผ้า 43"/>
            <p:cNvSpPr/>
            <p:nvPr/>
          </p:nvSpPr>
          <p:spPr>
            <a:xfrm>
              <a:off x="637067" y="5509470"/>
              <a:ext cx="8675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 smtClean="0">
                  <a:solidFill>
                    <a:srgbClr val="FF0000"/>
                  </a:solidFill>
                  <a:latin typeface="Kanit" pitchFamily="2" charset="-34"/>
                  <a:cs typeface="Kanit" pitchFamily="2" charset="-34"/>
                </a:rPr>
                <a:t>ตอบ</a:t>
              </a:r>
              <a:endParaRPr lang="th-TH" dirty="0">
                <a:solidFill>
                  <a:srgbClr val="FF0000"/>
                </a:solidFill>
                <a:latin typeface="Kanit" pitchFamily="2" charset="-34"/>
                <a:cs typeface="Kanit" pitchFamily="2" charset="-34"/>
              </a:endParaRPr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1463348" y="5209641"/>
              <a:ext cx="9006328" cy="1020523"/>
              <a:chOff x="2365783" y="2468239"/>
              <a:chExt cx="9006328" cy="1020523"/>
            </a:xfrm>
          </p:grpSpPr>
          <p:sp>
            <p:nvSpPr>
              <p:cNvPr id="46" name="สี่เหลี่ยมผืนผ้ามุมมน 45"/>
              <p:cNvSpPr/>
              <p:nvPr/>
            </p:nvSpPr>
            <p:spPr>
              <a:xfrm>
                <a:off x="2365783" y="2468239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7" name="สี่เหลี่ยมผืนผ้ามุมมน 46"/>
              <p:cNvSpPr/>
              <p:nvPr/>
            </p:nvSpPr>
            <p:spPr>
              <a:xfrm>
                <a:off x="3889782" y="2485914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8" name="สี่เหลี่ยมผืนผ้ามุมมน 47"/>
              <p:cNvSpPr/>
              <p:nvPr/>
            </p:nvSpPr>
            <p:spPr>
              <a:xfrm>
                <a:off x="5483452" y="2485914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9" name="สี่เหลี่ยมผืนผ้ามุมมน 48"/>
              <p:cNvSpPr/>
              <p:nvPr/>
            </p:nvSpPr>
            <p:spPr>
              <a:xfrm>
                <a:off x="7112973" y="2501746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50" name="สี่เหลี่ยมผืนผ้ามุมมน 49"/>
              <p:cNvSpPr/>
              <p:nvPr/>
            </p:nvSpPr>
            <p:spPr>
              <a:xfrm>
                <a:off x="8642559" y="2526889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51" name="สี่เหลี่ยมผืนผ้ามุมมน 50"/>
              <p:cNvSpPr/>
              <p:nvPr/>
            </p:nvSpPr>
            <p:spPr>
              <a:xfrm>
                <a:off x="10137357" y="2539697"/>
                <a:ext cx="1234754" cy="949065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</p:grpSp>
        <p:sp>
          <p:nvSpPr>
            <p:cNvPr id="35" name="สี่เหลี่ยมผืนผ้ามุมมน 34"/>
            <p:cNvSpPr/>
            <p:nvPr/>
          </p:nvSpPr>
          <p:spPr>
            <a:xfrm>
              <a:off x="10622076" y="5279258"/>
              <a:ext cx="1234754" cy="94906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7" name="สี่เหลี่ยมผืนผ้า 6"/>
          <p:cNvSpPr/>
          <p:nvPr/>
        </p:nvSpPr>
        <p:spPr>
          <a:xfrm>
            <a:off x="1484165" y="503585"/>
            <a:ext cx="103441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th-TH" sz="2400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</a:t>
            </a:r>
            <a:r>
              <a:rPr lang="th-TH" sz="2400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5.จง</a:t>
            </a:r>
            <a:r>
              <a:rPr lang="th-TH" sz="2400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เรียงลำดับจำนวนที่กำหนดให้จาก</a:t>
            </a:r>
            <a:r>
              <a:rPr lang="th-TH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ea typeface="Times New Roman"/>
                <a:cs typeface="Kanit Light" pitchFamily="2" charset="-34"/>
              </a:rPr>
              <a:t>มากไปหาน้อย</a:t>
            </a:r>
            <a:endParaRPr lang="en-US" sz="1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ea typeface="Times New Roman"/>
              <a:cs typeface="Kanit Light" pitchFamily="2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958105" y="1527656"/>
            <a:ext cx="6178294" cy="110799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9)	1</a:t>
            </a:r>
            <a:r>
              <a:rPr lang="en-US" sz="6600" b="1" dirty="0" smtClean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, 3, -</a:t>
            </a:r>
            <a:r>
              <a:rPr lang="en-US" sz="66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3</a:t>
            </a:r>
            <a:r>
              <a:rPr lang="en-US" sz="6600" b="1" dirty="0" smtClean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, 10, -11, 12 </a:t>
            </a:r>
            <a:endParaRPr lang="th-TH" sz="6600" b="1" dirty="0">
              <a:solidFill>
                <a:srgbClr val="7030A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85136" y="2806949"/>
            <a:ext cx="86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ตอบ</a:t>
            </a:r>
            <a:endParaRPr lang="th-TH" dirty="0">
              <a:solidFill>
                <a:srgbClr val="FF0000"/>
              </a:solidFill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2231466" y="2548095"/>
            <a:ext cx="7511530" cy="1007715"/>
            <a:chOff x="2365783" y="2468239"/>
            <a:chExt cx="7511530" cy="1007715"/>
          </a:xfrm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2365783" y="2468239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5" name="สี่เหลี่ยมผืนผ้ามุมมน 24"/>
            <p:cNvSpPr/>
            <p:nvPr/>
          </p:nvSpPr>
          <p:spPr>
            <a:xfrm>
              <a:off x="3889782" y="2485914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6" name="สี่เหลี่ยมผืนผ้ามุมมน 25"/>
            <p:cNvSpPr/>
            <p:nvPr/>
          </p:nvSpPr>
          <p:spPr>
            <a:xfrm>
              <a:off x="5483452" y="2485914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7" name="สี่เหลี่ยมผืนผ้ามุมมน 26"/>
            <p:cNvSpPr/>
            <p:nvPr/>
          </p:nvSpPr>
          <p:spPr>
            <a:xfrm>
              <a:off x="7112973" y="2501746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8" name="สี่เหลี่ยมผืนผ้ามุมมน 27"/>
            <p:cNvSpPr/>
            <p:nvPr/>
          </p:nvSpPr>
          <p:spPr>
            <a:xfrm>
              <a:off x="8642559" y="2526889"/>
              <a:ext cx="1234754" cy="94906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8827649" y="2635652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-3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27205" y="2635652"/>
            <a:ext cx="9797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12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179893" y="2590808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1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048073" y="2599259"/>
            <a:ext cx="9797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10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691630" y="2579664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3</a:t>
            </a:r>
            <a:endParaRPr lang="th-TH" sz="5400" b="1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7797091" y="5252798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3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1681416" y="5227316"/>
            <a:ext cx="7729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7 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6411775" y="5252354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4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3279955" y="5260805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6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4923512" y="5241210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5</a:t>
            </a:r>
            <a:endParaRPr lang="th-TH" sz="5400" b="1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7" name="สี่เหลี่ยมผืนผ้า 56"/>
          <p:cNvSpPr/>
          <p:nvPr/>
        </p:nvSpPr>
        <p:spPr>
          <a:xfrm>
            <a:off x="9416923" y="5253711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-5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10854571" y="5250839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-7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7" name="สี่เหลี่ยมผืนผ้ามุมมน 36"/>
          <p:cNvSpPr/>
          <p:nvPr/>
        </p:nvSpPr>
        <p:spPr>
          <a:xfrm>
            <a:off x="10059054" y="2599259"/>
            <a:ext cx="1234754" cy="94906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10116738" y="2597734"/>
            <a:ext cx="1260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-11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39" name="Picture 8" descr="Image result for à¸à¸²à¸£à¹à¸à¸¹à¸ gif  à¸ªà¸¹à¹à¹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94" y="1362507"/>
            <a:ext cx="1123406" cy="112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สี่เหลี่ยมผืนผ้า 39"/>
          <p:cNvSpPr/>
          <p:nvPr/>
        </p:nvSpPr>
        <p:spPr>
          <a:xfrm>
            <a:off x="1705937" y="6427266"/>
            <a:ext cx="9711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หลักการ 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เรียงจากมากไปน้อย  </a:t>
            </a:r>
            <a:r>
              <a:rPr lang="th-TH" sz="20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เริ่ม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จาก </a:t>
            </a:r>
            <a:r>
              <a:rPr lang="th-TH" sz="20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บวก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มาก--</a:t>
            </a:r>
            <a:r>
              <a:rPr lang="en-US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บวก</a:t>
            </a:r>
            <a:r>
              <a:rPr lang="th-TH" sz="20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น้อย--</a:t>
            </a:r>
            <a:r>
              <a:rPr lang="en-US" sz="20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20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ศูนย์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--</a:t>
            </a:r>
            <a:r>
              <a:rPr lang="en-US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ลบ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น้อย--</a:t>
            </a:r>
            <a:r>
              <a:rPr lang="en-US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&gt;</a:t>
            </a:r>
            <a:r>
              <a:rPr lang="th-TH" sz="2000" b="1" dirty="0">
                <a:solidFill>
                  <a:srgbClr val="FF0000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ลบมาก</a:t>
            </a:r>
            <a:endParaRPr lang="th-TH" sz="2000" b="1" dirty="0">
              <a:solidFill>
                <a:srgbClr val="FF000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42" name="กลุ่ม 41"/>
          <p:cNvGrpSpPr/>
          <p:nvPr/>
        </p:nvGrpSpPr>
        <p:grpSpPr>
          <a:xfrm>
            <a:off x="8853846" y="0"/>
            <a:ext cx="3162300" cy="1447800"/>
            <a:chOff x="8853846" y="0"/>
            <a:chExt cx="3162300" cy="1447800"/>
          </a:xfrm>
        </p:grpSpPr>
        <p:pic>
          <p:nvPicPr>
            <p:cNvPr id="58" name="Picture 8" descr="Image result for à¸à¸£à¸­à¸à¸à¹à¸­à¸à¸§à¸²à¸¡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846" y="0"/>
              <a:ext cx="31623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สี่เหลี่ยมผืนผ้า 58"/>
            <p:cNvSpPr/>
            <p:nvPr/>
          </p:nvSpPr>
          <p:spPr>
            <a:xfrm>
              <a:off x="9497880" y="429795"/>
              <a:ext cx="191911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 Light" pitchFamily="2" charset="-34"/>
                  <a:cs typeface="Kanit Light" pitchFamily="2" charset="-34"/>
                </a:rPr>
                <a:t>ใบงานที่ </a:t>
              </a: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 Light" pitchFamily="2" charset="-34"/>
                  <a:cs typeface="Kanit Light" pitchFamily="2" charset="-34"/>
                </a:rPr>
                <a:t>2</a:t>
              </a:r>
              <a:endPara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75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31" grpId="0"/>
      <p:bldP spid="52" grpId="0"/>
      <p:bldP spid="53" grpId="0"/>
      <p:bldP spid="54" grpId="0"/>
      <p:bldP spid="55" grpId="0"/>
      <p:bldP spid="56" grpId="0"/>
      <p:bldP spid="57" grpId="0"/>
      <p:bldP spid="36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สี่เหลี่ยมผืนผ้ามุมมน 39"/>
          <p:cNvSpPr/>
          <p:nvPr/>
        </p:nvSpPr>
        <p:spPr>
          <a:xfrm>
            <a:off x="336430" y="1447801"/>
            <a:ext cx="11585276" cy="541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F000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1310733" y="4137512"/>
            <a:ext cx="10354507" cy="2052268"/>
            <a:chOff x="248299" y="4177896"/>
            <a:chExt cx="10354507" cy="2052268"/>
          </a:xfrm>
        </p:grpSpPr>
        <p:sp>
          <p:nvSpPr>
            <p:cNvPr id="43" name="สี่เหลี่ยมผืนผ้า 42"/>
            <p:cNvSpPr/>
            <p:nvPr/>
          </p:nvSpPr>
          <p:spPr>
            <a:xfrm>
              <a:off x="736002" y="4177896"/>
              <a:ext cx="986680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2)  30</a:t>
              </a:r>
              <a:r>
                <a:rPr lang="en-US" sz="54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,  0,  </a:t>
              </a:r>
              <a:r>
                <a:rPr lang="en-US" sz="54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-</a:t>
              </a:r>
              <a:r>
                <a:rPr lang="en-US" sz="54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100, </a:t>
              </a:r>
              <a:r>
                <a:rPr lang="en-US" sz="54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 </a:t>
              </a:r>
              <a:r>
                <a:rPr lang="en-US" sz="54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20, </a:t>
              </a:r>
              <a:r>
                <a:rPr lang="en-US" sz="54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 </a:t>
              </a:r>
              <a:r>
                <a:rPr lang="en-US" sz="54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-70,  -10 </a:t>
              </a:r>
              <a:endParaRPr lang="th-TH" sz="54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44" name="สี่เหลี่ยมผืนผ้า 43"/>
            <p:cNvSpPr/>
            <p:nvPr/>
          </p:nvSpPr>
          <p:spPr>
            <a:xfrm>
              <a:off x="248299" y="5484327"/>
              <a:ext cx="9156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 smtClean="0">
                  <a:solidFill>
                    <a:srgbClr val="FF0000"/>
                  </a:solidFill>
                  <a:latin typeface="Kanit Light" pitchFamily="2" charset="-34"/>
                  <a:cs typeface="Kanit Light" pitchFamily="2" charset="-34"/>
                </a:rPr>
                <a:t>ตอบ</a:t>
              </a:r>
              <a:endParaRPr lang="th-TH" sz="3200" dirty="0">
                <a:solidFill>
                  <a:srgbClr val="FF0000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1463348" y="5209641"/>
              <a:ext cx="9006328" cy="1020523"/>
              <a:chOff x="2365783" y="2468239"/>
              <a:chExt cx="9006328" cy="1020523"/>
            </a:xfrm>
          </p:grpSpPr>
          <p:sp>
            <p:nvSpPr>
              <p:cNvPr id="46" name="สี่เหลี่ยมผืนผ้ามุมมน 45"/>
              <p:cNvSpPr/>
              <p:nvPr/>
            </p:nvSpPr>
            <p:spPr>
              <a:xfrm>
                <a:off x="2365783" y="2468239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7" name="สี่เหลี่ยมผืนผ้ามุมมน 46"/>
              <p:cNvSpPr/>
              <p:nvPr/>
            </p:nvSpPr>
            <p:spPr>
              <a:xfrm>
                <a:off x="3889782" y="2485914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8" name="สี่เหลี่ยมผืนผ้ามุมมน 47"/>
              <p:cNvSpPr/>
              <p:nvPr/>
            </p:nvSpPr>
            <p:spPr>
              <a:xfrm>
                <a:off x="5483452" y="2485914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9" name="สี่เหลี่ยมผืนผ้ามุมมน 48"/>
              <p:cNvSpPr/>
              <p:nvPr/>
            </p:nvSpPr>
            <p:spPr>
              <a:xfrm>
                <a:off x="7112973" y="2501746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50" name="สี่เหลี่ยมผืนผ้ามุมมน 49"/>
              <p:cNvSpPr/>
              <p:nvPr/>
            </p:nvSpPr>
            <p:spPr>
              <a:xfrm>
                <a:off x="8642559" y="2526889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51" name="สี่เหลี่ยมผืนผ้ามุมมน 50"/>
              <p:cNvSpPr/>
              <p:nvPr/>
            </p:nvSpPr>
            <p:spPr>
              <a:xfrm>
                <a:off x="10137357" y="2539697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</p:grpSp>
      </p:grpSp>
      <p:sp>
        <p:nvSpPr>
          <p:cNvPr id="7" name="สี่เหลี่ยมผืนผ้า 6"/>
          <p:cNvSpPr/>
          <p:nvPr/>
        </p:nvSpPr>
        <p:spPr>
          <a:xfrm>
            <a:off x="1411839" y="213979"/>
            <a:ext cx="10344100" cy="113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6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.จง</a:t>
            </a:r>
            <a:r>
              <a:rPr lang="th-TH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เรียงลำดับจำนวนที่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กำหนดให้</a:t>
            </a:r>
            <a:b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</a:b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      จาก</a:t>
            </a:r>
            <a:r>
              <a:rPr lang="th-TH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ea typeface="Times New Roman"/>
                <a:cs typeface="Kanit Light" pitchFamily="2" charset="-34"/>
              </a:rPr>
              <a:t>น้อยไปหามาก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ea typeface="Times New Roman"/>
              <a:cs typeface="Kanit Light" pitchFamily="2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958105" y="1527656"/>
            <a:ext cx="7513595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1)   11</a:t>
            </a:r>
            <a:r>
              <a:rPr lang="en-US" sz="54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, -6, 5, 0, -14, -2 </a:t>
            </a:r>
            <a:endParaRPr lang="th-TH" sz="5400" b="1" dirty="0">
              <a:solidFill>
                <a:srgbClr val="7030A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85136" y="2806949"/>
            <a:ext cx="915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latin typeface="Kanit Light" pitchFamily="2" charset="-34"/>
                <a:cs typeface="Kanit Light" pitchFamily="2" charset="-34"/>
              </a:rPr>
              <a:t>ตอบ</a:t>
            </a:r>
            <a:endParaRPr lang="th-TH" sz="3200" dirty="0">
              <a:solidFill>
                <a:srgbClr val="FF000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2231466" y="2548095"/>
            <a:ext cx="7511530" cy="1007715"/>
            <a:chOff x="2365783" y="2468239"/>
            <a:chExt cx="7511530" cy="1007715"/>
          </a:xfrm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2365783" y="2468239"/>
              <a:ext cx="1234754" cy="9490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5" name="สี่เหลี่ยมผืนผ้ามุมมน 24"/>
            <p:cNvSpPr/>
            <p:nvPr/>
          </p:nvSpPr>
          <p:spPr>
            <a:xfrm>
              <a:off x="3889782" y="2485914"/>
              <a:ext cx="1234754" cy="9490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6" name="สี่เหลี่ยมผืนผ้ามุมมน 25"/>
            <p:cNvSpPr/>
            <p:nvPr/>
          </p:nvSpPr>
          <p:spPr>
            <a:xfrm>
              <a:off x="5483452" y="2485914"/>
              <a:ext cx="1234754" cy="9490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7" name="สี่เหลี่ยมผืนผ้ามุมมน 26"/>
            <p:cNvSpPr/>
            <p:nvPr/>
          </p:nvSpPr>
          <p:spPr>
            <a:xfrm>
              <a:off x="7112973" y="2501746"/>
              <a:ext cx="1234754" cy="9490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8" name="สี่เหลี่ยมผืนผ้ามุมมน 27"/>
            <p:cNvSpPr/>
            <p:nvPr/>
          </p:nvSpPr>
          <p:spPr>
            <a:xfrm>
              <a:off x="8642559" y="2526889"/>
              <a:ext cx="1234754" cy="9490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8827649" y="2635652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5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261530" y="2566696"/>
            <a:ext cx="1260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-14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179893" y="2590808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0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048073" y="2599259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-6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691630" y="2579664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-2</a:t>
            </a:r>
            <a:endParaRPr lang="th-TH" sz="5400" b="1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8898631" y="5168472"/>
            <a:ext cx="9797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30</a:t>
            </a:r>
            <a:endParaRPr lang="th-TH" sz="54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2215541" y="5269902"/>
            <a:ext cx="1848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-100 </a:t>
            </a:r>
            <a:endParaRPr lang="th-TH" sz="54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7569230" y="5168472"/>
            <a:ext cx="5822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0</a:t>
            </a:r>
            <a:endParaRPr lang="th-TH" sz="54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4113160" y="5260805"/>
            <a:ext cx="1260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-70</a:t>
            </a:r>
            <a:endParaRPr lang="th-TH" sz="54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5484649" y="5130218"/>
            <a:ext cx="1260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-10</a:t>
            </a:r>
            <a:endParaRPr lang="th-TH" sz="5400" b="1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7" name="สี่เหลี่ยมผืนผ้า 56"/>
          <p:cNvSpPr/>
          <p:nvPr/>
        </p:nvSpPr>
        <p:spPr>
          <a:xfrm>
            <a:off x="10367420" y="5157242"/>
            <a:ext cx="9797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20</a:t>
            </a:r>
            <a:endParaRPr lang="th-TH" sz="54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7" name="สี่เหลี่ยมผืนผ้ามุมมน 36"/>
          <p:cNvSpPr/>
          <p:nvPr/>
        </p:nvSpPr>
        <p:spPr>
          <a:xfrm>
            <a:off x="10059054" y="2599259"/>
            <a:ext cx="1234754" cy="9490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10291549" y="2570840"/>
            <a:ext cx="9797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11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54274" name="Picture 2" descr="Image result for à¸ªà¸¹à¹à¹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" y="-42659"/>
            <a:ext cx="1933061" cy="153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กลุ่ม 40"/>
          <p:cNvGrpSpPr/>
          <p:nvPr/>
        </p:nvGrpSpPr>
        <p:grpSpPr>
          <a:xfrm>
            <a:off x="8853846" y="0"/>
            <a:ext cx="3162300" cy="1447800"/>
            <a:chOff x="8853846" y="0"/>
            <a:chExt cx="3162300" cy="1447800"/>
          </a:xfrm>
        </p:grpSpPr>
        <p:pic>
          <p:nvPicPr>
            <p:cNvPr id="42" name="Picture 8" descr="Image result for à¸à¸£à¸­à¸à¸à¹à¸­à¸à¸§à¸²à¸¡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846" y="0"/>
              <a:ext cx="31623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สี่เหลี่ยมผืนผ้า 57"/>
            <p:cNvSpPr/>
            <p:nvPr/>
          </p:nvSpPr>
          <p:spPr>
            <a:xfrm>
              <a:off x="9255577" y="412829"/>
              <a:ext cx="22236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ใบงานที่ 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2</a:t>
              </a:r>
              <a:endPara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2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31" grpId="0"/>
      <p:bldP spid="52" grpId="0"/>
      <p:bldP spid="53" grpId="0"/>
      <p:bldP spid="54" grpId="0"/>
      <p:bldP spid="55" grpId="0"/>
      <p:bldP spid="56" grpId="0"/>
      <p:bldP spid="5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สี่เหลี่ยมผืนผ้ามุมมน 34"/>
          <p:cNvSpPr/>
          <p:nvPr/>
        </p:nvSpPr>
        <p:spPr>
          <a:xfrm>
            <a:off x="336430" y="1447801"/>
            <a:ext cx="11585276" cy="541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Little_Star" pitchFamily="2" charset="0"/>
              <a:cs typeface="Little_Star" pitchFamily="2" charset="0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1338184" y="4340041"/>
            <a:ext cx="10266000" cy="2052268"/>
            <a:chOff x="203676" y="4177896"/>
            <a:chExt cx="10266000" cy="2052268"/>
          </a:xfrm>
        </p:grpSpPr>
        <p:sp>
          <p:nvSpPr>
            <p:cNvPr id="43" name="สี่เหลี่ยมผืนผ้า 42"/>
            <p:cNvSpPr/>
            <p:nvPr/>
          </p:nvSpPr>
          <p:spPr>
            <a:xfrm>
              <a:off x="736002" y="4177896"/>
              <a:ext cx="791114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4)   18, -9, 10, 0, -18, -7 </a:t>
              </a:r>
              <a:endParaRPr lang="th-TH" sz="54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44" name="สี่เหลี่ยมผืนผ้า 43"/>
            <p:cNvSpPr/>
            <p:nvPr/>
          </p:nvSpPr>
          <p:spPr>
            <a:xfrm>
              <a:off x="203676" y="5358642"/>
              <a:ext cx="11608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000" b="1" dirty="0" smtClean="0">
                  <a:solidFill>
                    <a:srgbClr val="FF0000"/>
                  </a:solidFill>
                  <a:latin typeface="Kanit" pitchFamily="2" charset="-34"/>
                  <a:cs typeface="Kanit" pitchFamily="2" charset="-34"/>
                </a:rPr>
                <a:t>ตอบ</a:t>
              </a:r>
              <a:endParaRPr lang="th-TH" sz="4000" b="1" dirty="0">
                <a:solidFill>
                  <a:srgbClr val="FF0000"/>
                </a:solidFill>
                <a:latin typeface="Kanit" pitchFamily="2" charset="-34"/>
                <a:cs typeface="Kanit" pitchFamily="2" charset="-34"/>
              </a:endParaRPr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1463348" y="5209641"/>
              <a:ext cx="9006328" cy="1020523"/>
              <a:chOff x="2365783" y="2468239"/>
              <a:chExt cx="9006328" cy="1020523"/>
            </a:xfrm>
          </p:grpSpPr>
          <p:sp>
            <p:nvSpPr>
              <p:cNvPr id="46" name="สี่เหลี่ยมผืนผ้ามุมมน 45"/>
              <p:cNvSpPr/>
              <p:nvPr/>
            </p:nvSpPr>
            <p:spPr>
              <a:xfrm>
                <a:off x="2365783" y="2468239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7" name="สี่เหลี่ยมผืนผ้ามุมมน 46"/>
              <p:cNvSpPr/>
              <p:nvPr/>
            </p:nvSpPr>
            <p:spPr>
              <a:xfrm>
                <a:off x="3889782" y="2485914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8" name="สี่เหลี่ยมผืนผ้ามุมมน 47"/>
              <p:cNvSpPr/>
              <p:nvPr/>
            </p:nvSpPr>
            <p:spPr>
              <a:xfrm>
                <a:off x="5483452" y="2485914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9" name="สี่เหลี่ยมผืนผ้ามุมมน 48"/>
              <p:cNvSpPr/>
              <p:nvPr/>
            </p:nvSpPr>
            <p:spPr>
              <a:xfrm>
                <a:off x="7112973" y="2501746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50" name="สี่เหลี่ยมผืนผ้ามุมมน 49"/>
              <p:cNvSpPr/>
              <p:nvPr/>
            </p:nvSpPr>
            <p:spPr>
              <a:xfrm>
                <a:off x="8642559" y="2526889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51" name="สี่เหลี่ยมผืนผ้ามุมมน 50"/>
              <p:cNvSpPr/>
              <p:nvPr/>
            </p:nvSpPr>
            <p:spPr>
              <a:xfrm>
                <a:off x="10137357" y="2539697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</p:grpSp>
      </p:grpSp>
      <p:sp>
        <p:nvSpPr>
          <p:cNvPr id="7" name="สี่เหลี่ยมผืนผ้า 6"/>
          <p:cNvSpPr/>
          <p:nvPr/>
        </p:nvSpPr>
        <p:spPr>
          <a:xfrm>
            <a:off x="1411839" y="172283"/>
            <a:ext cx="10344100" cy="113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6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.</a:t>
            </a:r>
            <a:r>
              <a:rPr lang="th-TH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	จงเรียงลำดับจำนวนที่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กำหนดให้</a:t>
            </a:r>
          </a:p>
          <a:p>
            <a:pPr>
              <a:lnSpc>
                <a:spcPct val="115000"/>
              </a:lnSpc>
            </a:pPr>
            <a:r>
              <a:rPr lang="th-TH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         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จาก</a:t>
            </a:r>
            <a:r>
              <a:rPr lang="th-TH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ea typeface="Times New Roman"/>
                <a:cs typeface="Kanit Light" pitchFamily="2" charset="-34"/>
              </a:rPr>
              <a:t>น้อยไปหามาก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ea typeface="Times New Roman"/>
              <a:cs typeface="Kanit Light" pitchFamily="2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958105" y="1527656"/>
            <a:ext cx="845936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3) -12,   -9,   -15,  -4,  -10 </a:t>
            </a:r>
            <a:endParaRPr lang="th-TH" sz="5400" b="1" dirty="0">
              <a:solidFill>
                <a:srgbClr val="7030A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60391" y="2807875"/>
            <a:ext cx="1160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ตอบ</a:t>
            </a:r>
            <a:endParaRPr lang="th-TH" sz="4000" dirty="0">
              <a:solidFill>
                <a:srgbClr val="FF0000"/>
              </a:solidFill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2231466" y="2548095"/>
            <a:ext cx="7511530" cy="1007715"/>
            <a:chOff x="2365783" y="2468239"/>
            <a:chExt cx="7511530" cy="1007715"/>
          </a:xfrm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2365783" y="2468239"/>
              <a:ext cx="1234754" cy="9490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5" name="สี่เหลี่ยมผืนผ้ามุมมน 24"/>
            <p:cNvSpPr/>
            <p:nvPr/>
          </p:nvSpPr>
          <p:spPr>
            <a:xfrm>
              <a:off x="3889782" y="2485914"/>
              <a:ext cx="1234754" cy="9490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6" name="สี่เหลี่ยมผืนผ้ามุมมน 25"/>
            <p:cNvSpPr/>
            <p:nvPr/>
          </p:nvSpPr>
          <p:spPr>
            <a:xfrm>
              <a:off x="5483452" y="2485914"/>
              <a:ext cx="1234754" cy="9490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7" name="สี่เหลี่ยมผืนผ้ามุมมน 26"/>
            <p:cNvSpPr/>
            <p:nvPr/>
          </p:nvSpPr>
          <p:spPr>
            <a:xfrm>
              <a:off x="7112973" y="2501746"/>
              <a:ext cx="1234754" cy="9490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8" name="สี่เหลี่ยมผืนผ้ามุมมน 27"/>
            <p:cNvSpPr/>
            <p:nvPr/>
          </p:nvSpPr>
          <p:spPr>
            <a:xfrm>
              <a:off x="8642559" y="2526889"/>
              <a:ext cx="1234754" cy="9490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8827649" y="2635652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-4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261530" y="2566696"/>
            <a:ext cx="1260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-15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179893" y="2590808"/>
            <a:ext cx="8627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-9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755465" y="2635652"/>
            <a:ext cx="1260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-12</a:t>
            </a:r>
            <a:endParaRPr lang="th-TH" sz="20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368732" y="2590808"/>
            <a:ext cx="1260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-10</a:t>
            </a:r>
            <a:endParaRPr lang="th-TH" sz="5400" b="1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7510479" y="5449076"/>
            <a:ext cx="538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0</a:t>
            </a:r>
            <a:endParaRPr lang="th-TH" sz="48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5654073" y="5441061"/>
            <a:ext cx="787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-7</a:t>
            </a:r>
            <a:endParaRPr lang="th-TH" sz="48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2626421" y="5494408"/>
            <a:ext cx="1141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-18</a:t>
            </a:r>
            <a:endParaRPr lang="th-TH" sz="48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4199312" y="5443340"/>
            <a:ext cx="787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-9</a:t>
            </a:r>
            <a:endParaRPr lang="th-TH" sz="4800" b="1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7" name="สี่เหลี่ยมผืนผ้า 56"/>
          <p:cNvSpPr/>
          <p:nvPr/>
        </p:nvSpPr>
        <p:spPr>
          <a:xfrm>
            <a:off x="8921811" y="5487314"/>
            <a:ext cx="893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10</a:t>
            </a:r>
            <a:endParaRPr lang="th-TH" sz="48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10516215" y="5484442"/>
            <a:ext cx="893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18</a:t>
            </a:r>
            <a:endParaRPr lang="th-TH" sz="48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40" name="Picture 2" descr="Image result for à¸ªà¸¹à¹à¹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" y="-42659"/>
            <a:ext cx="1933061" cy="153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กลุ่ม 36"/>
          <p:cNvGrpSpPr/>
          <p:nvPr/>
        </p:nvGrpSpPr>
        <p:grpSpPr>
          <a:xfrm>
            <a:off x="8853846" y="0"/>
            <a:ext cx="3162300" cy="1447800"/>
            <a:chOff x="8853846" y="0"/>
            <a:chExt cx="3162300" cy="1447800"/>
          </a:xfrm>
        </p:grpSpPr>
        <p:pic>
          <p:nvPicPr>
            <p:cNvPr id="38" name="Picture 8" descr="Image result for à¸à¸£à¸­à¸à¸à¹à¸­à¸à¸§à¸²à¸¡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846" y="0"/>
              <a:ext cx="31623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สี่เหลี่ยมผืนผ้า 38"/>
            <p:cNvSpPr/>
            <p:nvPr/>
          </p:nvSpPr>
          <p:spPr>
            <a:xfrm>
              <a:off x="9324493" y="419660"/>
              <a:ext cx="22236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ใบงานที่ 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2</a:t>
              </a:r>
              <a:endPara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57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31" grpId="0"/>
      <p:bldP spid="52" grpId="0"/>
      <p:bldP spid="54" grpId="0"/>
      <p:bldP spid="55" grpId="0"/>
      <p:bldP spid="56" grpId="0"/>
      <p:bldP spid="57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สี่เหลี่ยมผืนผ้ามุมมน 34"/>
          <p:cNvSpPr/>
          <p:nvPr/>
        </p:nvSpPr>
        <p:spPr>
          <a:xfrm>
            <a:off x="336430" y="1447801"/>
            <a:ext cx="11585276" cy="541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Little_Star" pitchFamily="2" charset="0"/>
              <a:cs typeface="Little_Star" pitchFamily="2" charset="0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1297649" y="4137512"/>
            <a:ext cx="8739663" cy="2039460"/>
            <a:chOff x="235215" y="4177896"/>
            <a:chExt cx="8739663" cy="2039460"/>
          </a:xfrm>
        </p:grpSpPr>
        <p:sp>
          <p:nvSpPr>
            <p:cNvPr id="43" name="สี่เหลี่ยมผืนผ้า 42"/>
            <p:cNvSpPr/>
            <p:nvPr/>
          </p:nvSpPr>
          <p:spPr>
            <a:xfrm>
              <a:off x="736002" y="4177896"/>
              <a:ext cx="703429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6) -50</a:t>
              </a:r>
              <a:r>
                <a:rPr lang="en-US" sz="54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, -</a:t>
              </a:r>
              <a:r>
                <a:rPr lang="en-US" sz="54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12</a:t>
              </a:r>
              <a:r>
                <a:rPr lang="en-US" sz="54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, -</a:t>
              </a:r>
              <a:r>
                <a:rPr lang="en-US" sz="54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25</a:t>
              </a:r>
              <a:r>
                <a:rPr lang="en-US" sz="54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, 0</a:t>
              </a:r>
              <a:r>
                <a:rPr lang="en-US" sz="54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, </a:t>
              </a:r>
              <a:r>
                <a:rPr lang="en-US" sz="5400" b="1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-</a:t>
              </a:r>
              <a:r>
                <a:rPr lang="en-US" sz="5400" b="1" dirty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8 </a:t>
              </a:r>
              <a:endParaRPr lang="th-TH" sz="54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44" name="สี่เหลี่ยมผืนผ้า 43"/>
            <p:cNvSpPr/>
            <p:nvPr/>
          </p:nvSpPr>
          <p:spPr>
            <a:xfrm>
              <a:off x="235215" y="5413642"/>
              <a:ext cx="11608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000" b="1" dirty="0" smtClean="0">
                  <a:solidFill>
                    <a:srgbClr val="FF0000"/>
                  </a:solidFill>
                  <a:latin typeface="Kanit" pitchFamily="2" charset="-34"/>
                  <a:cs typeface="Kanit" pitchFamily="2" charset="-34"/>
                </a:rPr>
                <a:t>ตอบ</a:t>
              </a:r>
              <a:endParaRPr lang="th-TH" sz="4000" dirty="0">
                <a:solidFill>
                  <a:srgbClr val="FF0000"/>
                </a:solidFill>
                <a:latin typeface="Kanit" pitchFamily="2" charset="-34"/>
                <a:cs typeface="Kanit" pitchFamily="2" charset="-34"/>
              </a:endParaRPr>
            </a:p>
          </p:txBody>
        </p:sp>
        <p:grpSp>
          <p:nvGrpSpPr>
            <p:cNvPr id="45" name="กลุ่ม 44"/>
            <p:cNvGrpSpPr/>
            <p:nvPr/>
          </p:nvGrpSpPr>
          <p:grpSpPr>
            <a:xfrm>
              <a:off x="1463348" y="5209641"/>
              <a:ext cx="7511530" cy="1007715"/>
              <a:chOff x="2365783" y="2468239"/>
              <a:chExt cx="7511530" cy="1007715"/>
            </a:xfrm>
          </p:grpSpPr>
          <p:sp>
            <p:nvSpPr>
              <p:cNvPr id="46" name="สี่เหลี่ยมผืนผ้ามุมมน 45"/>
              <p:cNvSpPr/>
              <p:nvPr/>
            </p:nvSpPr>
            <p:spPr>
              <a:xfrm>
                <a:off x="2365783" y="2468239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7" name="สี่เหลี่ยมผืนผ้ามุมมน 46"/>
              <p:cNvSpPr/>
              <p:nvPr/>
            </p:nvSpPr>
            <p:spPr>
              <a:xfrm>
                <a:off x="3889782" y="2485914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8" name="สี่เหลี่ยมผืนผ้ามุมมน 47"/>
              <p:cNvSpPr/>
              <p:nvPr/>
            </p:nvSpPr>
            <p:spPr>
              <a:xfrm>
                <a:off x="5483452" y="2485914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49" name="สี่เหลี่ยมผืนผ้ามุมมน 48"/>
              <p:cNvSpPr/>
              <p:nvPr/>
            </p:nvSpPr>
            <p:spPr>
              <a:xfrm>
                <a:off x="7112973" y="2501746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  <p:sp>
            <p:nvSpPr>
              <p:cNvPr id="50" name="สี่เหลี่ยมผืนผ้ามุมมน 49"/>
              <p:cNvSpPr/>
              <p:nvPr/>
            </p:nvSpPr>
            <p:spPr>
              <a:xfrm>
                <a:off x="8642559" y="2526889"/>
                <a:ext cx="1234754" cy="94906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  <a:latin typeface="Little_Star" pitchFamily="2" charset="0"/>
                  <a:cs typeface="Little_Star" pitchFamily="2" charset="0"/>
                </a:endParaRPr>
              </a:p>
            </p:txBody>
          </p:sp>
        </p:grpSp>
      </p:grpSp>
      <p:sp>
        <p:nvSpPr>
          <p:cNvPr id="7" name="สี่เหลี่ยมผืนผ้า 6"/>
          <p:cNvSpPr/>
          <p:nvPr/>
        </p:nvSpPr>
        <p:spPr>
          <a:xfrm>
            <a:off x="1297649" y="234364"/>
            <a:ext cx="10344100" cy="113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US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6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.</a:t>
            </a:r>
            <a:r>
              <a:rPr lang="th-TH" dirty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	จงเรียงลำดับจำนวนที่</a:t>
            </a: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กำหนดให้</a:t>
            </a:r>
            <a:b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</a:br>
            <a:r>
              <a:rPr lang="th-TH" dirty="0" smtClean="0">
                <a:solidFill>
                  <a:prstClr val="black"/>
                </a:solidFill>
                <a:latin typeface="Kanit Light" pitchFamily="2" charset="-34"/>
                <a:ea typeface="Times New Roman"/>
                <a:cs typeface="Kanit Light" pitchFamily="2" charset="-34"/>
              </a:rPr>
              <a:t>           จาก</a:t>
            </a:r>
            <a:r>
              <a:rPr lang="th-TH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ea typeface="Times New Roman"/>
                <a:cs typeface="Kanit Light" pitchFamily="2" charset="-34"/>
              </a:rPr>
              <a:t>น้อยไปหามาก</a:t>
            </a:r>
            <a:endParaRPr lang="en-US" sz="1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ea typeface="Times New Roman"/>
              <a:cs typeface="Kanit Light" pitchFamily="2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958105" y="1527656"/>
            <a:ext cx="8896987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5)  52,  0, </a:t>
            </a:r>
            <a:r>
              <a:rPr lang="en-US" sz="5400" b="1" dirty="0" smtClean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-</a:t>
            </a:r>
            <a:r>
              <a:rPr lang="en-US" sz="54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110, </a:t>
            </a:r>
            <a:r>
              <a:rPr lang="en-US" sz="5400" b="1" dirty="0" smtClean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30, </a:t>
            </a:r>
            <a:r>
              <a:rPr lang="en-US" sz="5400" b="1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-15,  -7 </a:t>
            </a:r>
            <a:endParaRPr lang="th-TH" sz="5400" b="1" dirty="0">
              <a:solidFill>
                <a:srgbClr val="7030A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35999" y="2763267"/>
            <a:ext cx="1160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ตอบ</a:t>
            </a:r>
            <a:endParaRPr lang="th-TH" sz="4000" dirty="0">
              <a:solidFill>
                <a:srgbClr val="FF0000"/>
              </a:solidFill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2231466" y="2548095"/>
            <a:ext cx="7511530" cy="1007715"/>
            <a:chOff x="2365783" y="2468239"/>
            <a:chExt cx="7511530" cy="1007715"/>
          </a:xfrm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2365783" y="2468239"/>
              <a:ext cx="1234754" cy="9490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5" name="สี่เหลี่ยมผืนผ้ามุมมน 24"/>
            <p:cNvSpPr/>
            <p:nvPr/>
          </p:nvSpPr>
          <p:spPr>
            <a:xfrm>
              <a:off x="3889782" y="2485914"/>
              <a:ext cx="1234754" cy="9490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6" name="สี่เหลี่ยมผืนผ้ามุมมน 25"/>
            <p:cNvSpPr/>
            <p:nvPr/>
          </p:nvSpPr>
          <p:spPr>
            <a:xfrm>
              <a:off x="5483452" y="2485914"/>
              <a:ext cx="1234754" cy="9490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7" name="สี่เหลี่ยมผืนผ้ามุมมน 26"/>
            <p:cNvSpPr/>
            <p:nvPr/>
          </p:nvSpPr>
          <p:spPr>
            <a:xfrm>
              <a:off x="7112973" y="2501746"/>
              <a:ext cx="1234754" cy="9490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8" name="สี่เหลี่ยมผืนผ้ามุมมน 27"/>
            <p:cNvSpPr/>
            <p:nvPr/>
          </p:nvSpPr>
          <p:spPr>
            <a:xfrm>
              <a:off x="8642559" y="2526889"/>
              <a:ext cx="1234754" cy="94906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8684831" y="2639586"/>
            <a:ext cx="893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30</a:t>
            </a:r>
            <a:endParaRPr lang="th-TH" sz="18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111034" y="2639585"/>
            <a:ext cx="1495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-110</a:t>
            </a:r>
            <a:endParaRPr lang="th-TH" sz="18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179893" y="2590808"/>
            <a:ext cx="538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0</a:t>
            </a:r>
            <a:endParaRPr lang="th-TH" sz="18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889806" y="2617105"/>
            <a:ext cx="1141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-15</a:t>
            </a:r>
            <a:endParaRPr lang="th-TH" sz="18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547166" y="2606745"/>
            <a:ext cx="787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-7</a:t>
            </a:r>
            <a:endParaRPr lang="th-TH" sz="4800" b="1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9131465" y="5226755"/>
            <a:ext cx="538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0</a:t>
            </a:r>
            <a:endParaRPr lang="th-TH" sz="18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2437164" y="5279258"/>
            <a:ext cx="1141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-50</a:t>
            </a:r>
            <a:endParaRPr lang="th-TH" sz="18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7443752" y="5252354"/>
            <a:ext cx="7873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-8</a:t>
            </a:r>
            <a:endParaRPr lang="th-TH" sz="18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4113160" y="5260805"/>
            <a:ext cx="1141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-25</a:t>
            </a:r>
            <a:endParaRPr lang="th-TH" sz="18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5676525" y="5201633"/>
            <a:ext cx="1141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-12</a:t>
            </a:r>
            <a:endParaRPr lang="th-TH" sz="4800" b="1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7" name="สี่เหลี่ยมผืนผ้ามุมมน 36"/>
          <p:cNvSpPr/>
          <p:nvPr/>
        </p:nvSpPr>
        <p:spPr>
          <a:xfrm>
            <a:off x="10059054" y="2599259"/>
            <a:ext cx="1234754" cy="9490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10291549" y="2639586"/>
            <a:ext cx="893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52</a:t>
            </a:r>
            <a:endParaRPr lang="th-TH" sz="1800" dirty="0">
              <a:solidFill>
                <a:prstClr val="black"/>
              </a:soli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54274" name="Picture 2" descr="Image result for à¸ªà¸¹à¹à¹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" y="-42659"/>
            <a:ext cx="1933061" cy="153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กลุ่ม 35"/>
          <p:cNvGrpSpPr/>
          <p:nvPr/>
        </p:nvGrpSpPr>
        <p:grpSpPr>
          <a:xfrm>
            <a:off x="8853846" y="0"/>
            <a:ext cx="3162300" cy="1447800"/>
            <a:chOff x="8853846" y="0"/>
            <a:chExt cx="3162300" cy="1447800"/>
          </a:xfrm>
        </p:grpSpPr>
        <p:pic>
          <p:nvPicPr>
            <p:cNvPr id="39" name="Picture 8" descr="Image result for à¸à¸£à¸­à¸à¸à¹à¸­à¸à¸§à¸²à¸¡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846" y="0"/>
              <a:ext cx="31623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สี่เหลี่ยมผืนผ้า 39"/>
            <p:cNvSpPr/>
            <p:nvPr/>
          </p:nvSpPr>
          <p:spPr>
            <a:xfrm>
              <a:off x="9323153" y="467024"/>
              <a:ext cx="222368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ใบงานที่ </a:t>
              </a:r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nit" pitchFamily="2" charset="-34"/>
                  <a:cs typeface="Kanit" pitchFamily="2" charset="-34"/>
                </a:rPr>
                <a:t>2</a:t>
              </a:r>
              <a:endPara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0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31" grpId="0"/>
      <p:bldP spid="52" grpId="0"/>
      <p:bldP spid="53" grpId="0"/>
      <p:bldP spid="54" grpId="0"/>
      <p:bldP spid="55" grpId="0"/>
      <p:bldP spid="56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5" y="216976"/>
            <a:ext cx="11251771" cy="7341328"/>
          </a:xfrm>
          <a:prstGeom prst="rect">
            <a:avLst/>
          </a:prstGeom>
        </p:spPr>
      </p:pic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492234" y="1742016"/>
            <a:ext cx="11309322" cy="352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              หลักการคือ</a:t>
            </a:r>
          </a:p>
          <a:p>
            <a:r>
              <a:rPr lang="th-TH" sz="4800" b="1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เรียงจากน้อยไป</a:t>
            </a:r>
            <a:r>
              <a:rPr lang="th-TH" sz="4800" b="1" dirty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มาก</a:t>
            </a:r>
            <a:r>
              <a:rPr lang="th-TH" sz="4800" b="1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  </a:t>
            </a:r>
            <a:r>
              <a:rPr lang="th-TH" sz="4800" b="1" dirty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เริ่ม</a:t>
            </a:r>
            <a:r>
              <a:rPr lang="th-TH" sz="4800" b="1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จาก..... </a:t>
            </a:r>
          </a:p>
          <a:p>
            <a:r>
              <a:rPr lang="th-TH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ลบมาก--&gt; </a:t>
            </a:r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ลบ</a:t>
            </a:r>
            <a:r>
              <a:rPr lang="th-TH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น้อย --&gt; </a:t>
            </a:r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ศูนย์--&gt; บวกน้อย</a:t>
            </a:r>
            <a:r>
              <a:rPr lang="th-TH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--&gt;</a:t>
            </a:r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บวกมาก</a:t>
            </a:r>
          </a:p>
        </p:txBody>
      </p:sp>
      <p:pic>
        <p:nvPicPr>
          <p:cNvPr id="14" name="Picture 6" descr="Image result for à¸à¸²à¸£à¹à¸à¸¹à¸ gif à¸à¸£à¸¹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67" y="704602"/>
            <a:ext cx="1523457" cy="236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580468" y="0"/>
            <a:ext cx="9032270" cy="4180114"/>
            <a:chOff x="580468" y="0"/>
            <a:chExt cx="9032270" cy="4180114"/>
          </a:xfrm>
        </p:grpSpPr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68" y="0"/>
              <a:ext cx="9032270" cy="4180114"/>
            </a:xfrm>
            <a:prstGeom prst="rect">
              <a:avLst/>
            </a:prstGeom>
          </p:spPr>
        </p:pic>
        <p:sp>
          <p:nvSpPr>
            <p:cNvPr id="10" name="ชื่อเรื่อง 1"/>
            <p:cNvSpPr txBox="1">
              <a:spLocks/>
            </p:cNvSpPr>
            <p:nvPr/>
          </p:nvSpPr>
          <p:spPr>
            <a:xfrm>
              <a:off x="2169385" y="766034"/>
              <a:ext cx="5593726" cy="200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7200" b="1" dirty="0" smtClean="0">
                  <a:latin typeface="Kanit Light" pitchFamily="2" charset="-34"/>
                  <a:cs typeface="Kanit Light" pitchFamily="2" charset="-34"/>
                </a:rPr>
                <a:t>จำนวนเต็มที่อยู่ทางซ้ายของศูนย์ คือ</a:t>
              </a:r>
              <a:r>
                <a:rPr lang="en-US" sz="7200" b="1" dirty="0" smtClean="0">
                  <a:latin typeface="Kanit Light" pitchFamily="2" charset="-34"/>
                  <a:cs typeface="Kanit Light" pitchFamily="2" charset="-34"/>
                </a:rPr>
                <a:t>?</a:t>
              </a:r>
              <a:endParaRPr lang="th-TH" sz="7200" b="1" dirty="0">
                <a:latin typeface="Kanit Light" pitchFamily="2" charset="-34"/>
                <a:cs typeface="Kanit Light" pitchFamily="2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5544177" y="2772098"/>
            <a:ext cx="6116435" cy="3331876"/>
            <a:chOff x="5544177" y="2772098"/>
            <a:chExt cx="6116435" cy="3331876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177" y="2772098"/>
              <a:ext cx="5569294" cy="3331876"/>
            </a:xfrm>
            <a:prstGeom prst="rect">
              <a:avLst/>
            </a:prstGeom>
          </p:spPr>
        </p:pic>
        <p:sp>
          <p:nvSpPr>
            <p:cNvPr id="12" name="ชื่อเรื่อง 1"/>
            <p:cNvSpPr txBox="1">
              <a:spLocks/>
            </p:cNvSpPr>
            <p:nvPr/>
          </p:nvSpPr>
          <p:spPr>
            <a:xfrm>
              <a:off x="6066886" y="3177082"/>
              <a:ext cx="5593726" cy="200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6000" b="1" dirty="0" smtClean="0">
                  <a:solidFill>
                    <a:srgbClr val="FF0000"/>
                  </a:solidFill>
                  <a:latin typeface="Kanit" pitchFamily="2" charset="-34"/>
                  <a:cs typeface="Kanit" pitchFamily="2" charset="-34"/>
                </a:rPr>
                <a:t>จำนวนเต็ม</a:t>
              </a:r>
              <a:r>
                <a:rPr lang="th-TH" sz="6000" b="1" dirty="0" smtClean="0">
                  <a:solidFill>
                    <a:srgbClr val="FF0000"/>
                  </a:solidFill>
                  <a:latin typeface="Kanit" pitchFamily="2" charset="-34"/>
                  <a:cs typeface="Kanit" pitchFamily="2" charset="-34"/>
                </a:rPr>
                <a:t>ลบ</a:t>
              </a:r>
            </a:p>
            <a:p>
              <a:pPr algn="ctr"/>
              <a:r>
                <a:rPr lang="th-TH" sz="6000" b="1" dirty="0" smtClean="0">
                  <a:solidFill>
                    <a:srgbClr val="FF0000"/>
                  </a:solidFill>
                  <a:latin typeface="Kanit" pitchFamily="2" charset="-34"/>
                  <a:cs typeface="Kanit" pitchFamily="2" charset="-34"/>
                </a:rPr>
                <a:t> </a:t>
              </a:r>
              <a:r>
                <a:rPr lang="th-TH" sz="6000" b="1" dirty="0" smtClean="0">
                  <a:latin typeface="Kanit" pitchFamily="2" charset="-34"/>
                  <a:cs typeface="Kanit" pitchFamily="2" charset="-34"/>
                </a:rPr>
                <a:t>ค่ะ</a:t>
              </a:r>
              <a:endParaRPr lang="th-TH" sz="6000" b="1" dirty="0">
                <a:latin typeface="Kanit" pitchFamily="2" charset="-34"/>
                <a:cs typeface="Kanit" pitchFamily="2" charset="-34"/>
              </a:endParaRPr>
            </a:p>
          </p:txBody>
        </p:sp>
      </p:grpSp>
      <p:pic>
        <p:nvPicPr>
          <p:cNvPr id="9268" name="Picture 52" descr="Image result for à¸à¸¸à¸à¸à¸£à¸¹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5" y="2680551"/>
            <a:ext cx="3523172" cy="285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749" y="4222958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21" y="139203"/>
            <a:ext cx="5874588" cy="6715108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2170328" y="1983387"/>
            <a:ext cx="6968574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800" b="1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ใบงานที่ </a:t>
            </a:r>
            <a:r>
              <a:rPr lang="en-US" sz="4800" b="1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2 </a:t>
            </a:r>
            <a:endParaRPr lang="th-TH" sz="4800" b="1" dirty="0" smtClean="0">
              <a:solidFill>
                <a:srgbClr val="002060"/>
              </a:solidFill>
              <a:latin typeface="Kanit" pitchFamily="2" charset="-34"/>
              <a:cs typeface="Kanit" pitchFamily="2" charset="-34"/>
            </a:endParaRPr>
          </a:p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เรื่องจำนวนเต็มและ</a:t>
            </a:r>
          </a:p>
          <a:p>
            <a:pPr algn="thaiDist"/>
            <a:r>
              <a:rPr lang="th-TH" sz="4800" b="1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การเปรียบเทียบจำนวนเต็ม</a:t>
            </a:r>
            <a:endParaRPr lang="th-TH" sz="4800" dirty="0">
              <a:solidFill>
                <a:srgbClr val="00206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03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2751704" y="1260792"/>
            <a:ext cx="9032385" cy="937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 smtClean="0">
                <a:latin typeface="Kanit Light" pitchFamily="2" charset="-34"/>
                <a:cs typeface="Kanit Light" pitchFamily="2" charset="-34"/>
              </a:rPr>
              <a:t>1.จง</a:t>
            </a:r>
            <a:r>
              <a:rPr lang="th-TH" sz="3200" dirty="0">
                <a:latin typeface="Kanit Light" pitchFamily="2" charset="-34"/>
                <a:cs typeface="Kanit Light" pitchFamily="2" charset="-34"/>
              </a:rPr>
              <a:t>เลือกจำนวนเต็มจากจำนวนในแต่ละข้อต่อไปนี้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8" y="2140430"/>
            <a:ext cx="12044184" cy="465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 descr="Image result for à¹à¸à¸µà¸¢à¸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528" y="-799646"/>
            <a:ext cx="4303122" cy="43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580973" y="3118755"/>
            <a:ext cx="812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0,</a:t>
            </a:r>
            <a:endParaRPr lang="th-TH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51206" name="Picture 6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6844" r="15592" b="14042"/>
          <a:stretch/>
        </p:blipFill>
        <p:spPr bwMode="auto">
          <a:xfrm>
            <a:off x="1825915" y="3320248"/>
            <a:ext cx="526889" cy="4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สี่เหลี่ยมผืนผ้า 14"/>
          <p:cNvSpPr/>
          <p:nvPr/>
        </p:nvSpPr>
        <p:spPr>
          <a:xfrm>
            <a:off x="7201654" y="3109653"/>
            <a:ext cx="812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1,</a:t>
            </a:r>
            <a:endParaRPr lang="th-TH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16" name="Picture 6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6844" r="15592" b="14042"/>
          <a:stretch/>
        </p:blipFill>
        <p:spPr bwMode="auto">
          <a:xfrm>
            <a:off x="3185149" y="3320248"/>
            <a:ext cx="526889" cy="4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สี่เหลี่ยมผืนผ้า 16"/>
          <p:cNvSpPr/>
          <p:nvPr/>
        </p:nvSpPr>
        <p:spPr>
          <a:xfrm>
            <a:off x="7851203" y="3118755"/>
            <a:ext cx="812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2</a:t>
            </a:r>
            <a:endParaRPr lang="th-TH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8626308" y="3963612"/>
            <a:ext cx="812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3</a:t>
            </a:r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,</a:t>
            </a:r>
            <a:endParaRPr lang="th-TH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9138755" y="3963612"/>
            <a:ext cx="812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-3</a:t>
            </a:r>
            <a:endParaRPr lang="th-TH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22" name="Picture 6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6844" r="15592" b="14042"/>
          <a:stretch/>
        </p:blipFill>
        <p:spPr bwMode="auto">
          <a:xfrm>
            <a:off x="1297033" y="5026241"/>
            <a:ext cx="526889" cy="4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6844" r="15592" b="14042"/>
          <a:stretch/>
        </p:blipFill>
        <p:spPr bwMode="auto">
          <a:xfrm>
            <a:off x="2189834" y="5026241"/>
            <a:ext cx="526889" cy="4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สี่เหลี่ยมผืนผ้า 23"/>
          <p:cNvSpPr/>
          <p:nvPr/>
        </p:nvSpPr>
        <p:spPr>
          <a:xfrm>
            <a:off x="7630022" y="4808471"/>
            <a:ext cx="812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4,</a:t>
            </a:r>
            <a:endParaRPr lang="th-TH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6590224" y="4781614"/>
            <a:ext cx="812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-4</a:t>
            </a:r>
            <a:endParaRPr lang="th-TH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26" name="Picture 6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6844" r="15592" b="14042"/>
          <a:stretch/>
        </p:blipFill>
        <p:spPr bwMode="auto">
          <a:xfrm>
            <a:off x="4064502" y="5026240"/>
            <a:ext cx="526889" cy="4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6844" r="15592" b="14042"/>
          <a:stretch/>
        </p:blipFill>
        <p:spPr bwMode="auto">
          <a:xfrm>
            <a:off x="4916758" y="5054129"/>
            <a:ext cx="526889" cy="4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สี่เหลี่ยมผืนผ้า 27"/>
          <p:cNvSpPr/>
          <p:nvPr/>
        </p:nvSpPr>
        <p:spPr>
          <a:xfrm>
            <a:off x="6599070" y="5915417"/>
            <a:ext cx="812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5,</a:t>
            </a:r>
            <a:endParaRPr lang="th-TH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7189147" y="5915418"/>
            <a:ext cx="1337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-5,</a:t>
            </a:r>
            <a:endParaRPr lang="th-TH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30" name="Picture 6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6844" r="15592" b="14042"/>
          <a:stretch/>
        </p:blipFill>
        <p:spPr bwMode="auto">
          <a:xfrm>
            <a:off x="2448921" y="5950993"/>
            <a:ext cx="526889" cy="4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6844" r="15592" b="14042"/>
          <a:stretch/>
        </p:blipFill>
        <p:spPr bwMode="auto">
          <a:xfrm>
            <a:off x="3292145" y="6051676"/>
            <a:ext cx="526889" cy="4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สี่เหลี่ยมผืนผ้า 31"/>
          <p:cNvSpPr/>
          <p:nvPr/>
        </p:nvSpPr>
        <p:spPr>
          <a:xfrm>
            <a:off x="8120463" y="5855615"/>
            <a:ext cx="8126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6,</a:t>
            </a:r>
            <a:endParaRPr lang="th-TH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33" name="Picture 6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6" t="6844" r="15592" b="14042"/>
          <a:stretch/>
        </p:blipFill>
        <p:spPr bwMode="auto">
          <a:xfrm>
            <a:off x="4712580" y="6023516"/>
            <a:ext cx="526889" cy="49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Image result for à¸à¸£à¸­à¸à¸à¹à¸­à¸à¸§à¸²à¸¡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846" y="0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9497880" y="429795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ใบงานที่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2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6455292" y="3963612"/>
            <a:ext cx="11030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-1</a:t>
            </a:r>
            <a:r>
              <a:rPr lang="th-TH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,</a:t>
            </a:r>
            <a:endParaRPr lang="th-TH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7444901" y="3936757"/>
            <a:ext cx="1081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-2</a:t>
            </a:r>
            <a:r>
              <a:rPr lang="th-TH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_Star" pitchFamily="2" charset="0"/>
                <a:cs typeface="Little_Star" pitchFamily="2" charset="0"/>
              </a:rPr>
              <a:t>,</a:t>
            </a:r>
            <a:endParaRPr lang="th-TH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tle_Star" pitchFamily="2" charset="0"/>
              <a:cs typeface="Little_St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20" grpId="0"/>
      <p:bldP spid="21" grpId="0"/>
      <p:bldP spid="24" grpId="0"/>
      <p:bldP spid="25" grpId="0"/>
      <p:bldP spid="28" grpId="0"/>
      <p:bldP spid="29" grpId="0"/>
      <p:bldP spid="32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6833" cy="6664271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731704" y="1820383"/>
            <a:ext cx="876342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nit" pitchFamily="2" charset="-34"/>
                <a:cs typeface="Kanit" pitchFamily="2" charset="-34"/>
              </a:rPr>
              <a:t>การเปรียบเทียบจำนวนเต็ม</a:t>
            </a:r>
            <a:endParaRPr lang="th-TH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76" y="3993778"/>
            <a:ext cx="2095212" cy="25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61582" y="382982"/>
            <a:ext cx="3987753" cy="721552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Kanit Light" pitchFamily="2" charset="-34"/>
                <a:cs typeface="Kanit Light" pitchFamily="2" charset="-34"/>
              </a:rPr>
              <a:t>พิจารณาการ</a:t>
            </a:r>
            <a:r>
              <a:rPr lang="th-TH" sz="2800" dirty="0" smtClean="0">
                <a:latin typeface="Kanit Light" pitchFamily="2" charset="-34"/>
                <a:cs typeface="Kanit Light" pitchFamily="2" charset="-34"/>
              </a:rPr>
              <a:t>เปรียบเทียบ</a:t>
            </a:r>
            <a:br>
              <a:rPr lang="th-TH" sz="2800" dirty="0" smtClean="0">
                <a:latin typeface="Kanit Light" pitchFamily="2" charset="-34"/>
                <a:cs typeface="Kanit Light" pitchFamily="2" charset="-34"/>
              </a:rPr>
            </a:br>
            <a:r>
              <a:rPr lang="th-TH" sz="2800" dirty="0" smtClean="0">
                <a:latin typeface="Kanit Light" pitchFamily="2" charset="-34"/>
                <a:cs typeface="Kanit Light" pitchFamily="2" charset="-34"/>
              </a:rPr>
              <a:t>จำนวน</a:t>
            </a:r>
            <a:r>
              <a:rPr lang="th-TH" sz="2800" dirty="0" smtClean="0">
                <a:latin typeface="Kanit Light" pitchFamily="2" charset="-34"/>
                <a:cs typeface="Kanit Light" pitchFamily="2" charset="-34"/>
              </a:rPr>
              <a:t>เต็ม</a:t>
            </a:r>
            <a:r>
              <a:rPr lang="en-US" sz="2800" dirty="0" smtClean="0">
                <a:latin typeface="Kanit Light" pitchFamily="2" charset="-34"/>
                <a:cs typeface="Kanit Light" pitchFamily="2" charset="-34"/>
              </a:rPr>
              <a:t>2</a:t>
            </a:r>
            <a:r>
              <a:rPr lang="th-TH" sz="2800" dirty="0" smtClean="0">
                <a:latin typeface="Kanit Light" pitchFamily="2" charset="-34"/>
                <a:cs typeface="Kanit Light" pitchFamily="2" charset="-34"/>
              </a:rPr>
              <a:t>จำนวน</a:t>
            </a:r>
            <a:endParaRPr lang="th-TH" sz="2800" dirty="0"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327804" y="1995396"/>
            <a:ext cx="11524890" cy="917366"/>
            <a:chOff x="352238" y="2103282"/>
            <a:chExt cx="9076770" cy="749095"/>
          </a:xfrm>
          <a:solidFill>
            <a:schemeClr val="bg1"/>
          </a:solidFill>
        </p:grpSpPr>
        <p:pic>
          <p:nvPicPr>
            <p:cNvPr id="5" name="Picture 2" descr="Image result for à¹à¸ªà¹à¸à¸à¸³à¸à¸§à¸ à¹à¸à¹à¸¡à¸¥à¸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" t="27320" r="2410" b="58841"/>
            <a:stretch/>
          </p:blipFill>
          <p:spPr bwMode="auto">
            <a:xfrm flipV="1">
              <a:off x="352238" y="2103282"/>
              <a:ext cx="9076770" cy="283682"/>
            </a:xfrm>
            <a:prstGeom prst="rect">
              <a:avLst/>
            </a:prstGeom>
            <a:grpFill/>
            <a:extLst/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4779034" y="2486402"/>
              <a:ext cx="414068" cy="293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5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4097548" y="2460524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4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3548515" y="2451898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3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2990494" y="2446054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2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2429778" y="2446937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1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1846050" y="2445750"/>
              <a:ext cx="71312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0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7455630" y="2450710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10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6897971" y="2450710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9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6339950" y="2444866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8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5770608" y="2458847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7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5186880" y="2444562"/>
              <a:ext cx="71312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6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229458" y="3078346"/>
            <a:ext cx="5004166" cy="132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Kanit Light" pitchFamily="2" charset="-34"/>
                <a:cs typeface="Kanit Light" pitchFamily="2" charset="-34"/>
              </a:rPr>
              <a:t>9  </a:t>
            </a:r>
            <a:r>
              <a:rPr lang="th-TH" sz="3600" dirty="0" smtClean="0">
                <a:latin typeface="Kanit Light" pitchFamily="2" charset="-34"/>
                <a:cs typeface="Kanit Light" pitchFamily="2" charset="-34"/>
              </a:rPr>
              <a:t>อยู่ทาง</a:t>
            </a:r>
            <a:r>
              <a:rPr lang="en-US" sz="3600" dirty="0" smtClean="0">
                <a:latin typeface="Kanit Light" pitchFamily="2" charset="-34"/>
                <a:cs typeface="Kanit Light" pitchFamily="2" charset="-34"/>
              </a:rPr>
              <a:t>………</a:t>
            </a:r>
            <a:r>
              <a:rPr lang="th-TH" sz="3600" dirty="0" smtClean="0">
                <a:latin typeface="Kanit Light" pitchFamily="2" charset="-34"/>
                <a:cs typeface="Kanit Light" pitchFamily="2" charset="-34"/>
              </a:rPr>
              <a:t>ของ </a:t>
            </a:r>
            <a:r>
              <a:rPr lang="en-US" sz="3600" dirty="0" smtClean="0">
                <a:latin typeface="Kanit Light" pitchFamily="2" charset="-34"/>
                <a:cs typeface="Kanit Light" pitchFamily="2" charset="-34"/>
              </a:rPr>
              <a:t>3</a:t>
            </a:r>
            <a:endParaRPr lang="th-TH" sz="3600" dirty="0">
              <a:latin typeface="Kanit Light" pitchFamily="2" charset="-34"/>
              <a:cs typeface="Kanit Light" pitchFamily="2" charset="-34"/>
            </a:endParaRPr>
          </a:p>
        </p:txBody>
      </p:sp>
      <p:pic>
        <p:nvPicPr>
          <p:cNvPr id="34818" name="Picture 2" descr="Image result for à¸à¸¸à¸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016" y="1295644"/>
            <a:ext cx="873455" cy="8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à¸à¸¸à¸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69" y="1295644"/>
            <a:ext cx="873455" cy="8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ชื่อเรื่อง 1"/>
          <p:cNvSpPr txBox="1">
            <a:spLocks/>
          </p:cNvSpPr>
          <p:nvPr/>
        </p:nvSpPr>
        <p:spPr>
          <a:xfrm>
            <a:off x="3977160" y="3058799"/>
            <a:ext cx="3855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3200" dirty="0">
                <a:latin typeface="Kanit Light" pitchFamily="2" charset="-34"/>
                <a:cs typeface="Kanit Light" pitchFamily="2" charset="-34"/>
              </a:rPr>
              <a:t>แสดงว่า </a:t>
            </a:r>
            <a:r>
              <a:rPr lang="en-US" sz="32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9 </a:t>
            </a:r>
            <a:r>
              <a:rPr lang="th-TH" sz="32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 มากกว่า </a:t>
            </a:r>
            <a:r>
              <a:rPr lang="en-US" sz="32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3   </a:t>
            </a:r>
            <a:r>
              <a:rPr lang="th-TH" sz="32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 </a:t>
            </a:r>
            <a:endParaRPr lang="th-TH" sz="3200" b="1" dirty="0">
              <a:solidFill>
                <a:srgbClr val="C0000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28" name="กลุ่ม 27"/>
          <p:cNvGrpSpPr/>
          <p:nvPr/>
        </p:nvGrpSpPr>
        <p:grpSpPr>
          <a:xfrm>
            <a:off x="7689568" y="2868758"/>
            <a:ext cx="3680612" cy="1550482"/>
            <a:chOff x="8410774" y="2931107"/>
            <a:chExt cx="3680612" cy="1550482"/>
          </a:xfrm>
        </p:grpSpPr>
        <p:pic>
          <p:nvPicPr>
            <p:cNvPr id="34822" name="Picture 6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8772" y="2931107"/>
              <a:ext cx="3652614" cy="155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ชื่อเรื่อง 1"/>
            <p:cNvSpPr txBox="1">
              <a:spLocks/>
            </p:cNvSpPr>
            <p:nvPr/>
          </p:nvSpPr>
          <p:spPr>
            <a:xfrm>
              <a:off x="8410774" y="3087230"/>
              <a:ext cx="3515556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smtClean="0">
                  <a:latin typeface="Kanit Light" pitchFamily="2" charset="-34"/>
                  <a:cs typeface="Kanit Light" pitchFamily="2" charset="-34"/>
                </a:rPr>
                <a:t> </a:t>
              </a:r>
              <a:r>
                <a:rPr lang="th-TH" sz="3200" dirty="0" smtClean="0">
                  <a:latin typeface="Kanit Light" pitchFamily="2" charset="-34"/>
                  <a:cs typeface="Kanit Light" pitchFamily="2" charset="-34"/>
                </a:rPr>
                <a:t>ใช้สัญลักษณ์ </a:t>
              </a:r>
              <a:r>
                <a:rPr lang="en-US" sz="3200" b="1" dirty="0" smtClean="0">
                  <a:solidFill>
                    <a:srgbClr val="C00000"/>
                  </a:solidFill>
                  <a:latin typeface="Kanit Light" pitchFamily="2" charset="-34"/>
                  <a:cs typeface="Kanit Light" pitchFamily="2" charset="-34"/>
                </a:rPr>
                <a:t>9 &gt;</a:t>
              </a:r>
              <a:r>
                <a:rPr lang="en-US" sz="3200" b="1" dirty="0">
                  <a:solidFill>
                    <a:srgbClr val="C00000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latin typeface="Kanit Light" pitchFamily="2" charset="-34"/>
                  <a:cs typeface="Kanit Light" pitchFamily="2" charset="-34"/>
                </a:rPr>
                <a:t>3   </a:t>
              </a:r>
              <a:r>
                <a:rPr lang="th-TH" sz="3200" b="1" dirty="0" smtClean="0">
                  <a:solidFill>
                    <a:srgbClr val="C00000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endParaRPr lang="th-TH" sz="3200" b="1" dirty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</p:grpSp>
      <p:sp>
        <p:nvSpPr>
          <p:cNvPr id="18" name="สี่เหลี่ยมผืนผ้า 17"/>
          <p:cNvSpPr/>
          <p:nvPr/>
        </p:nvSpPr>
        <p:spPr>
          <a:xfrm>
            <a:off x="2021263" y="3353715"/>
            <a:ext cx="797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ขวา</a:t>
            </a:r>
            <a:endParaRPr lang="th-TH" sz="1100" dirty="0">
              <a:solidFill>
                <a:srgbClr val="C0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4" name="ชื่อเรื่อง 1"/>
          <p:cNvSpPr txBox="1">
            <a:spLocks/>
          </p:cNvSpPr>
          <p:nvPr/>
        </p:nvSpPr>
        <p:spPr>
          <a:xfrm>
            <a:off x="243768" y="4718537"/>
            <a:ext cx="5525361" cy="132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Kanit Light" pitchFamily="2" charset="-34"/>
                <a:cs typeface="Kanit Light" pitchFamily="2" charset="-34"/>
              </a:rPr>
              <a:t>3  </a:t>
            </a:r>
            <a:r>
              <a:rPr lang="th-TH" sz="3200" dirty="0" smtClean="0">
                <a:latin typeface="Kanit Light" pitchFamily="2" charset="-34"/>
                <a:cs typeface="Kanit Light" pitchFamily="2" charset="-34"/>
              </a:rPr>
              <a:t>อยู่ทาง</a:t>
            </a:r>
            <a:r>
              <a:rPr lang="en-US" sz="3200" dirty="0" smtClean="0">
                <a:latin typeface="Kanit Light" pitchFamily="2" charset="-34"/>
                <a:cs typeface="Kanit Light" pitchFamily="2" charset="-34"/>
              </a:rPr>
              <a:t>..………</a:t>
            </a:r>
            <a:r>
              <a:rPr lang="th-TH" sz="3200" dirty="0" smtClean="0">
                <a:latin typeface="Kanit Light" pitchFamily="2" charset="-34"/>
                <a:cs typeface="Kanit Light" pitchFamily="2" charset="-34"/>
              </a:rPr>
              <a:t>ของ </a:t>
            </a:r>
            <a:r>
              <a:rPr lang="en-US" sz="3200" dirty="0" smtClean="0">
                <a:latin typeface="Kanit Light" pitchFamily="2" charset="-34"/>
                <a:cs typeface="Kanit Light" pitchFamily="2" charset="-34"/>
              </a:rPr>
              <a:t>9</a:t>
            </a:r>
            <a:endParaRPr lang="th-TH" sz="3200" dirty="0"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1827537" y="4913501"/>
            <a:ext cx="910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ซ้าย</a:t>
            </a:r>
            <a:endParaRPr lang="th-TH" sz="1200" dirty="0">
              <a:solidFill>
                <a:srgbClr val="C0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6" name="ชื่อเรื่อง 1"/>
          <p:cNvSpPr txBox="1">
            <a:spLocks/>
          </p:cNvSpPr>
          <p:nvPr/>
        </p:nvSpPr>
        <p:spPr>
          <a:xfrm>
            <a:off x="3902390" y="4718537"/>
            <a:ext cx="38347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>
                <a:latin typeface="Kanit Light" pitchFamily="2" charset="-34"/>
                <a:cs typeface="Kanit Light" pitchFamily="2" charset="-34"/>
              </a:rPr>
              <a:t>แสดงว่า </a:t>
            </a:r>
            <a:r>
              <a:rPr lang="en-US" sz="3200" b="1" dirty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3 </a:t>
            </a:r>
            <a:r>
              <a:rPr lang="th-TH" sz="32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น้อยกว่า </a:t>
            </a:r>
            <a:r>
              <a:rPr lang="en-US" sz="32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9   </a:t>
            </a:r>
            <a:r>
              <a:rPr lang="th-TH" sz="32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 </a:t>
            </a:r>
            <a:endParaRPr lang="th-TH" sz="3200" b="1" dirty="0">
              <a:solidFill>
                <a:srgbClr val="C0000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29" name="กลุ่ม 28"/>
          <p:cNvGrpSpPr/>
          <p:nvPr/>
        </p:nvGrpSpPr>
        <p:grpSpPr>
          <a:xfrm>
            <a:off x="7618317" y="4565277"/>
            <a:ext cx="4092249" cy="1550482"/>
            <a:chOff x="8410774" y="4596846"/>
            <a:chExt cx="3781226" cy="1550482"/>
          </a:xfrm>
        </p:grpSpPr>
        <p:pic>
          <p:nvPicPr>
            <p:cNvPr id="32" name="Picture 6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8772" y="4596846"/>
              <a:ext cx="3462372" cy="155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ชื่อเรื่อง 1"/>
            <p:cNvSpPr txBox="1">
              <a:spLocks/>
            </p:cNvSpPr>
            <p:nvPr/>
          </p:nvSpPr>
          <p:spPr>
            <a:xfrm>
              <a:off x="8410774" y="4709306"/>
              <a:ext cx="3781226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dirty="0" smtClean="0">
                  <a:latin typeface="Kanit Light" pitchFamily="2" charset="-34"/>
                  <a:cs typeface="Kanit Light" pitchFamily="2" charset="-34"/>
                </a:rPr>
                <a:t> </a:t>
              </a:r>
              <a:r>
                <a:rPr lang="th-TH" sz="3200" dirty="0" smtClean="0">
                  <a:latin typeface="Kanit Light" pitchFamily="2" charset="-34"/>
                  <a:cs typeface="Kanit Light" pitchFamily="2" charset="-34"/>
                </a:rPr>
                <a:t>ใช้สัญลักษณ์ </a:t>
              </a:r>
              <a:r>
                <a:rPr lang="en-US" sz="3200" b="1" dirty="0" smtClean="0">
                  <a:solidFill>
                    <a:srgbClr val="C00000"/>
                  </a:solidFill>
                  <a:latin typeface="Kanit Light" pitchFamily="2" charset="-34"/>
                  <a:cs typeface="Kanit Light" pitchFamily="2" charset="-34"/>
                </a:rPr>
                <a:t>3 &lt;</a:t>
              </a:r>
              <a:r>
                <a:rPr lang="th-TH" sz="3200" b="1" dirty="0" smtClean="0">
                  <a:solidFill>
                    <a:srgbClr val="C00000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r>
                <a:rPr lang="en-US" sz="3200" b="1" dirty="0" smtClean="0">
                  <a:solidFill>
                    <a:srgbClr val="C00000"/>
                  </a:solidFill>
                  <a:latin typeface="Kanit Light" pitchFamily="2" charset="-34"/>
                  <a:cs typeface="Kanit Light" pitchFamily="2" charset="-34"/>
                </a:rPr>
                <a:t>9   </a:t>
              </a:r>
              <a:r>
                <a:rPr lang="th-TH" sz="3200" b="1" dirty="0" smtClean="0">
                  <a:solidFill>
                    <a:srgbClr val="C00000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endParaRPr lang="th-TH" sz="3200" b="1" dirty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</p:grpSp>
      <p:pic>
        <p:nvPicPr>
          <p:cNvPr id="34820" name="Picture 4" descr="Related image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11833" r="17670" b="10872"/>
          <a:stretch/>
        </p:blipFill>
        <p:spPr bwMode="auto">
          <a:xfrm rot="16200000">
            <a:off x="686519" y="-691392"/>
            <a:ext cx="1666149" cy="304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450557" y="537825"/>
            <a:ext cx="2127505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9</a:t>
            </a:r>
            <a:r>
              <a:rPr lang="en-US" sz="4800" b="1" dirty="0" smtClean="0"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4800" b="1" dirty="0" smtClean="0">
                <a:latin typeface="Kanit Light" pitchFamily="2" charset="-34"/>
                <a:cs typeface="Kanit Light" pitchFamily="2" charset="-34"/>
              </a:rPr>
              <a:t>และ </a:t>
            </a:r>
            <a:r>
              <a:rPr lang="en-US" sz="48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3</a:t>
            </a:r>
            <a:r>
              <a:rPr lang="en-US" sz="4800" b="1" dirty="0" smtClean="0">
                <a:latin typeface="Kanit Light" pitchFamily="2" charset="-34"/>
                <a:cs typeface="Kanit Light" pitchFamily="2" charset="-34"/>
              </a:rPr>
              <a:t> </a:t>
            </a:r>
            <a:endParaRPr lang="th-TH" sz="4800" b="1" dirty="0"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1514310" y="2400308"/>
            <a:ext cx="905460" cy="47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-1</a:t>
            </a:r>
            <a:endParaRPr lang="th-TH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34824" name="Picture 8" descr="Related image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79" y="363435"/>
            <a:ext cx="753767" cy="6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18" grpId="0"/>
      <p:bldP spid="24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327804" y="1995396"/>
            <a:ext cx="11524890" cy="917366"/>
            <a:chOff x="352238" y="2103282"/>
            <a:chExt cx="9076770" cy="749095"/>
          </a:xfrm>
          <a:solidFill>
            <a:schemeClr val="bg1"/>
          </a:solidFill>
        </p:grpSpPr>
        <p:pic>
          <p:nvPicPr>
            <p:cNvPr id="5" name="Picture 2" descr="Image result for à¹à¸ªà¹à¸à¸à¸³à¸à¸§à¸ à¹à¸à¹à¸¡à¸¥à¸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" t="27320" r="2410" b="58841"/>
            <a:stretch/>
          </p:blipFill>
          <p:spPr bwMode="auto">
            <a:xfrm flipV="1">
              <a:off x="352238" y="2103282"/>
              <a:ext cx="9076770" cy="283682"/>
            </a:xfrm>
            <a:prstGeom prst="rect">
              <a:avLst/>
            </a:prstGeom>
            <a:grpFill/>
            <a:extLst/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4779034" y="2486402"/>
              <a:ext cx="414068" cy="293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5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4097548" y="2460524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4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3548515" y="2451898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3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2990494" y="2446054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2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2429778" y="2446937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1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1846050" y="2445750"/>
              <a:ext cx="71312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0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7455630" y="2450710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10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6897971" y="2450710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9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6339950" y="2444866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8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5770608" y="2458847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7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5186880" y="2444562"/>
              <a:ext cx="71312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6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589682" y="3087230"/>
            <a:ext cx="5004166" cy="132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0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  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อยู่ทาง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…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………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ของ 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4</a:t>
            </a:r>
            <a:endParaRPr lang="th-TH" sz="2800" dirty="0">
              <a:solidFill>
                <a:prstClr val="black"/>
              </a:solidFill>
              <a:latin typeface="Kanit Light" pitchFamily="2" charset="-34"/>
              <a:cs typeface="Kanit Light" pitchFamily="2" charset="-34"/>
            </a:endParaRPr>
          </a:p>
        </p:txBody>
      </p:sp>
      <p:pic>
        <p:nvPicPr>
          <p:cNvPr id="34818" name="Picture 2" descr="Image result for à¸à¸¸à¸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21" y="1295643"/>
            <a:ext cx="873455" cy="8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à¸à¸¸à¸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84" y="1295644"/>
            <a:ext cx="873455" cy="8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ชื่อเรื่อง 1"/>
          <p:cNvSpPr txBox="1">
            <a:spLocks/>
          </p:cNvSpPr>
          <p:nvPr/>
        </p:nvSpPr>
        <p:spPr>
          <a:xfrm>
            <a:off x="3977160" y="3087229"/>
            <a:ext cx="3855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2800" dirty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แสดงว่า </a:t>
            </a:r>
            <a:r>
              <a:rPr lang="en-US" sz="2800" b="1" dirty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0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น้อยกว่า </a:t>
            </a:r>
            <a:r>
              <a:rPr lang="en-US" sz="2800" b="1" dirty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4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 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</a:t>
            </a:r>
            <a:endParaRPr lang="th-TH" sz="2800" b="1" dirty="0">
              <a:solidFill>
                <a:srgbClr val="7030A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28" name="กลุ่ม 27"/>
          <p:cNvGrpSpPr/>
          <p:nvPr/>
        </p:nvGrpSpPr>
        <p:grpSpPr>
          <a:xfrm>
            <a:off x="7535515" y="2964496"/>
            <a:ext cx="3908892" cy="1550482"/>
            <a:chOff x="8438772" y="2931107"/>
            <a:chExt cx="3908892" cy="1550482"/>
          </a:xfrm>
        </p:grpSpPr>
        <p:pic>
          <p:nvPicPr>
            <p:cNvPr id="34822" name="Picture 6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8772" y="2931107"/>
              <a:ext cx="3652614" cy="155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ชื่อเรื่อง 1"/>
            <p:cNvSpPr txBox="1">
              <a:spLocks/>
            </p:cNvSpPr>
            <p:nvPr/>
          </p:nvSpPr>
          <p:spPr>
            <a:xfrm>
              <a:off x="8832108" y="3082435"/>
              <a:ext cx="3515556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r>
                <a:rPr lang="th-TH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ใช้สัญลักษณ์ </a:t>
              </a:r>
              <a:r>
                <a:rPr lang="en-US" sz="2800" b="1" dirty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0</a:t>
              </a:r>
              <a:r>
                <a:rPr lang="en-US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 &lt; </a:t>
              </a:r>
              <a:r>
                <a:rPr lang="en-US" sz="2800" b="1" dirty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4</a:t>
              </a:r>
              <a:r>
                <a:rPr lang="en-US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   </a:t>
              </a:r>
              <a:r>
                <a:rPr lang="th-TH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endParaRPr lang="th-TH" sz="2800" b="1" dirty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</p:grpSp>
      <p:sp>
        <p:nvSpPr>
          <p:cNvPr id="18" name="สี่เหลี่ยมผืนผ้า 17"/>
          <p:cNvSpPr/>
          <p:nvPr/>
        </p:nvSpPr>
        <p:spPr>
          <a:xfrm>
            <a:off x="1964356" y="3315931"/>
            <a:ext cx="910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ซ้าย</a:t>
            </a:r>
            <a:endParaRPr lang="th-TH" sz="1200" dirty="0">
              <a:solidFill>
                <a:srgbClr val="C0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4" name="ชื่อเรื่อง 1"/>
          <p:cNvSpPr txBox="1">
            <a:spLocks/>
          </p:cNvSpPr>
          <p:nvPr/>
        </p:nvSpPr>
        <p:spPr>
          <a:xfrm>
            <a:off x="475370" y="4733869"/>
            <a:ext cx="5525361" cy="132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  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อยู่ทาง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..………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ของ 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0</a:t>
            </a:r>
            <a:endParaRPr lang="th-TH" sz="2800" dirty="0">
              <a:solidFill>
                <a:prstClr val="black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1891655" y="4993348"/>
            <a:ext cx="797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ขวา</a:t>
            </a:r>
            <a:endParaRPr lang="th-TH" sz="1100" dirty="0">
              <a:solidFill>
                <a:srgbClr val="C0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6" name="ชื่อเรื่อง 1"/>
          <p:cNvSpPr txBox="1">
            <a:spLocks/>
          </p:cNvSpPr>
          <p:nvPr/>
        </p:nvSpPr>
        <p:spPr>
          <a:xfrm>
            <a:off x="3972973" y="4733869"/>
            <a:ext cx="38347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แสดงว่า </a:t>
            </a:r>
            <a:r>
              <a:rPr lang="en-US" sz="2800" b="1" dirty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4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มากกว่า 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0  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</a:t>
            </a:r>
            <a:endParaRPr lang="th-TH" sz="2800" b="1" dirty="0">
              <a:solidFill>
                <a:srgbClr val="7030A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29" name="กลุ่ม 28"/>
          <p:cNvGrpSpPr/>
          <p:nvPr/>
        </p:nvGrpSpPr>
        <p:grpSpPr>
          <a:xfrm>
            <a:off x="7535515" y="4606806"/>
            <a:ext cx="4174562" cy="1550482"/>
            <a:chOff x="8438772" y="4596846"/>
            <a:chExt cx="4174562" cy="1550482"/>
          </a:xfrm>
        </p:grpSpPr>
        <p:pic>
          <p:nvPicPr>
            <p:cNvPr id="32" name="Picture 6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8772" y="4596846"/>
              <a:ext cx="3652614" cy="155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ชื่อเรื่อง 1"/>
            <p:cNvSpPr txBox="1">
              <a:spLocks/>
            </p:cNvSpPr>
            <p:nvPr/>
          </p:nvSpPr>
          <p:spPr>
            <a:xfrm>
              <a:off x="8832108" y="4816573"/>
              <a:ext cx="3781226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r>
                <a:rPr lang="th-TH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ใช้สัญลักษณ์ </a:t>
              </a:r>
              <a:r>
                <a:rPr lang="en-US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4 &gt;</a:t>
              </a:r>
              <a:r>
                <a:rPr lang="th-TH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r>
                <a:rPr lang="en-US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0   </a:t>
              </a:r>
              <a:r>
                <a:rPr lang="th-TH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endParaRPr lang="th-TH" sz="2800" b="1" dirty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</p:grpSp>
      <p:pic>
        <p:nvPicPr>
          <p:cNvPr id="34820" name="Picture 4" descr="Related image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11833" r="17670" b="10872"/>
          <a:stretch/>
        </p:blipFill>
        <p:spPr bwMode="auto">
          <a:xfrm rot="16200000">
            <a:off x="686519" y="-691392"/>
            <a:ext cx="1666149" cy="304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243768" y="384676"/>
            <a:ext cx="24449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0</a:t>
            </a:r>
            <a:r>
              <a:rPr lang="en-US" sz="5400" b="1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5400" b="1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และ </a:t>
            </a:r>
            <a:r>
              <a:rPr lang="en-US" sz="54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4</a:t>
            </a:r>
            <a:r>
              <a:rPr lang="en-US" sz="5400" b="1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 </a:t>
            </a:r>
            <a:endParaRPr lang="th-TH" sz="5400" b="1" dirty="0">
              <a:solidFill>
                <a:prstClr val="black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1514310" y="2400308"/>
            <a:ext cx="905460" cy="47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-1</a:t>
            </a:r>
            <a:endParaRPr lang="th-TH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4" name="ชื่อเรื่อง 1"/>
          <p:cNvSpPr txBox="1">
            <a:spLocks/>
          </p:cNvSpPr>
          <p:nvPr/>
        </p:nvSpPr>
        <p:spPr>
          <a:xfrm>
            <a:off x="6475160" y="118149"/>
            <a:ext cx="4000099" cy="1044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 smtClean="0">
                <a:latin typeface="Kanit Light" pitchFamily="2" charset="-34"/>
                <a:cs typeface="Kanit Light" pitchFamily="2" charset="-34"/>
              </a:rPr>
              <a:t>พิจารณาการ</a:t>
            </a:r>
            <a:r>
              <a:rPr lang="th-TH" sz="2800" dirty="0" smtClean="0">
                <a:latin typeface="Kanit Light" pitchFamily="2" charset="-34"/>
                <a:cs typeface="Kanit Light" pitchFamily="2" charset="-34"/>
              </a:rPr>
              <a:t>เปรียบเทียบ</a:t>
            </a:r>
          </a:p>
          <a:p>
            <a:r>
              <a:rPr lang="th-TH" sz="2800" dirty="0" smtClean="0">
                <a:latin typeface="Kanit Light" pitchFamily="2" charset="-34"/>
                <a:cs typeface="Kanit Light" pitchFamily="2" charset="-34"/>
              </a:rPr>
              <a:t>จำนวน</a:t>
            </a:r>
            <a:r>
              <a:rPr lang="th-TH" sz="2800" dirty="0" smtClean="0">
                <a:latin typeface="Kanit Light" pitchFamily="2" charset="-34"/>
                <a:cs typeface="Kanit Light" pitchFamily="2" charset="-34"/>
              </a:rPr>
              <a:t>เต็ม</a:t>
            </a:r>
            <a:r>
              <a:rPr lang="en-US" sz="2800" dirty="0" smtClean="0">
                <a:latin typeface="Kanit Light" pitchFamily="2" charset="-34"/>
                <a:cs typeface="Kanit Light" pitchFamily="2" charset="-34"/>
              </a:rPr>
              <a:t>2</a:t>
            </a:r>
            <a:r>
              <a:rPr lang="th-TH" sz="2800" dirty="0" smtClean="0">
                <a:latin typeface="Kanit Light" pitchFamily="2" charset="-34"/>
                <a:cs typeface="Kanit Light" pitchFamily="2" charset="-34"/>
              </a:rPr>
              <a:t>จำนวน</a:t>
            </a:r>
            <a:endParaRPr lang="th-TH" sz="2800" dirty="0">
              <a:latin typeface="Kanit Light" pitchFamily="2" charset="-34"/>
              <a:cs typeface="Kanit Light" pitchFamily="2" charset="-34"/>
            </a:endParaRPr>
          </a:p>
        </p:txBody>
      </p:sp>
      <p:pic>
        <p:nvPicPr>
          <p:cNvPr id="35" name="Picture 8" descr="Related image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52" y="258879"/>
            <a:ext cx="753767" cy="6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0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18" grpId="0"/>
      <p:bldP spid="24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327804" y="1995396"/>
            <a:ext cx="11524890" cy="917366"/>
            <a:chOff x="352238" y="2103282"/>
            <a:chExt cx="9076770" cy="749095"/>
          </a:xfrm>
          <a:solidFill>
            <a:schemeClr val="bg1"/>
          </a:solidFill>
        </p:grpSpPr>
        <p:pic>
          <p:nvPicPr>
            <p:cNvPr id="5" name="Picture 2" descr="Image result for à¹à¸ªà¹à¸à¸à¸³à¸à¸§à¸ à¹à¸à¹à¸¡à¸¥à¸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" t="27320" r="2410" b="58841"/>
            <a:stretch/>
          </p:blipFill>
          <p:spPr bwMode="auto">
            <a:xfrm flipV="1">
              <a:off x="352238" y="2103282"/>
              <a:ext cx="9076770" cy="283682"/>
            </a:xfrm>
            <a:prstGeom prst="rect">
              <a:avLst/>
            </a:prstGeom>
            <a:grpFill/>
            <a:extLst/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4779034" y="2486402"/>
              <a:ext cx="414068" cy="2932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1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4097548" y="2460524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0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3548515" y="2451898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-1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2990494" y="2446054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-2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2429778" y="2446937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-3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1846050" y="2445750"/>
              <a:ext cx="71312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-4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7455630" y="2450710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6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6897971" y="2450710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5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6339950" y="2444866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4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5770608" y="2458847"/>
              <a:ext cx="64698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3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5186880" y="2444562"/>
              <a:ext cx="713122" cy="3918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Little_Star" pitchFamily="2" charset="0"/>
                  <a:cs typeface="Little_Star" pitchFamily="2" charset="0"/>
                </a:rPr>
                <a:t>2</a:t>
              </a:r>
              <a:endParaRPr lang="th-TH" dirty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296398" y="3087230"/>
            <a:ext cx="5004166" cy="132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-2  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อยู่ทาง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………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.ของ 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0</a:t>
            </a:r>
            <a:endParaRPr lang="th-TH" sz="2800" dirty="0">
              <a:solidFill>
                <a:prstClr val="black"/>
              </a:solidFill>
              <a:latin typeface="Kanit Light" pitchFamily="2" charset="-34"/>
              <a:cs typeface="Kanit Light" pitchFamily="2" charset="-34"/>
            </a:endParaRPr>
          </a:p>
        </p:txBody>
      </p:sp>
      <p:pic>
        <p:nvPicPr>
          <p:cNvPr id="34818" name="Picture 2" descr="Image result for à¸à¸¸à¸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43" y="1295642"/>
            <a:ext cx="873455" cy="8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à¸à¸¸à¸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84" y="1295644"/>
            <a:ext cx="873455" cy="8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ชื่อเรื่อง 1"/>
          <p:cNvSpPr txBox="1">
            <a:spLocks/>
          </p:cNvSpPr>
          <p:nvPr/>
        </p:nvSpPr>
        <p:spPr>
          <a:xfrm>
            <a:off x="3677631" y="3065110"/>
            <a:ext cx="38551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2800" dirty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แสดงว่า 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-2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น้อยกว่า 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0  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</a:t>
            </a:r>
            <a:endParaRPr lang="th-TH" sz="2800" b="1" dirty="0">
              <a:solidFill>
                <a:srgbClr val="7030A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28" name="กลุ่ม 27"/>
          <p:cNvGrpSpPr/>
          <p:nvPr/>
        </p:nvGrpSpPr>
        <p:grpSpPr>
          <a:xfrm>
            <a:off x="7207577" y="2941570"/>
            <a:ext cx="4252506" cy="1550482"/>
            <a:chOff x="8032708" y="2956521"/>
            <a:chExt cx="3893622" cy="1550482"/>
          </a:xfrm>
        </p:grpSpPr>
        <p:pic>
          <p:nvPicPr>
            <p:cNvPr id="34822" name="Picture 6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2708" y="2956521"/>
              <a:ext cx="3652614" cy="155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ชื่อเรื่อง 1"/>
            <p:cNvSpPr txBox="1">
              <a:spLocks/>
            </p:cNvSpPr>
            <p:nvPr/>
          </p:nvSpPr>
          <p:spPr>
            <a:xfrm>
              <a:off x="8410774" y="3087230"/>
              <a:ext cx="3515556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r>
                <a:rPr lang="th-TH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ใช้สัญลักษณ์ </a:t>
              </a:r>
              <a:r>
                <a:rPr lang="en-US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-2 &lt; 0   </a:t>
              </a:r>
              <a:r>
                <a:rPr lang="th-TH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endParaRPr lang="th-TH" sz="2800" b="1" dirty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</p:grpSp>
      <p:sp>
        <p:nvSpPr>
          <p:cNvPr id="18" name="สี่เหลี่ยมผืนผ้า 17"/>
          <p:cNvSpPr/>
          <p:nvPr/>
        </p:nvSpPr>
        <p:spPr>
          <a:xfrm>
            <a:off x="1808376" y="3346709"/>
            <a:ext cx="832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ซ้าย</a:t>
            </a:r>
            <a:endParaRPr lang="th-TH" sz="1100" dirty="0">
              <a:solidFill>
                <a:srgbClr val="C0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4" name="ชื่อเรื่อง 1"/>
          <p:cNvSpPr txBox="1">
            <a:spLocks/>
          </p:cNvSpPr>
          <p:nvPr/>
        </p:nvSpPr>
        <p:spPr>
          <a:xfrm>
            <a:off x="386280" y="4733869"/>
            <a:ext cx="5525361" cy="13255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0  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อยู่ทาง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..………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ของ </a:t>
            </a:r>
            <a:r>
              <a:rPr lang="en-US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-2</a:t>
            </a:r>
            <a:endParaRPr lang="th-TH" sz="2800" dirty="0">
              <a:solidFill>
                <a:prstClr val="black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1880643" y="5062058"/>
            <a:ext cx="72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  <a:latin typeface="Kanit Light" pitchFamily="2" charset="-34"/>
                <a:cs typeface="Kanit Light" pitchFamily="2" charset="-34"/>
              </a:rPr>
              <a:t>ขวา</a:t>
            </a:r>
            <a:endParaRPr lang="th-TH" sz="1050" dirty="0">
              <a:solidFill>
                <a:srgbClr val="C0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26" name="ชื่อเรื่อง 1"/>
          <p:cNvSpPr txBox="1">
            <a:spLocks/>
          </p:cNvSpPr>
          <p:nvPr/>
        </p:nvSpPr>
        <p:spPr>
          <a:xfrm>
            <a:off x="3726182" y="4733403"/>
            <a:ext cx="38347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แสดง</a:t>
            </a:r>
            <a:r>
              <a:rPr lang="th-TH" sz="28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ว่า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0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มากกว่า </a:t>
            </a:r>
            <a:r>
              <a:rPr lang="en-US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-2   </a:t>
            </a:r>
            <a:r>
              <a:rPr lang="th-TH" sz="2800" b="1" dirty="0" smtClean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rPr>
              <a:t> </a:t>
            </a:r>
            <a:endParaRPr lang="th-TH" sz="2800" b="1" dirty="0">
              <a:solidFill>
                <a:srgbClr val="7030A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29" name="กลุ่ม 28"/>
          <p:cNvGrpSpPr/>
          <p:nvPr/>
        </p:nvGrpSpPr>
        <p:grpSpPr>
          <a:xfrm>
            <a:off x="7207577" y="4662120"/>
            <a:ext cx="4984423" cy="1550482"/>
            <a:chOff x="7654091" y="4662120"/>
            <a:chExt cx="5051400" cy="1550482"/>
          </a:xfrm>
        </p:grpSpPr>
        <p:pic>
          <p:nvPicPr>
            <p:cNvPr id="32" name="Picture 6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091" y="4662120"/>
              <a:ext cx="4042887" cy="155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ชื่อเรื่อง 1"/>
            <p:cNvSpPr txBox="1">
              <a:spLocks/>
            </p:cNvSpPr>
            <p:nvPr/>
          </p:nvSpPr>
          <p:spPr>
            <a:xfrm>
              <a:off x="8094556" y="4709306"/>
              <a:ext cx="4610935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r>
                <a:rPr lang="th-TH" sz="2800" dirty="0" smtClean="0">
                  <a:solidFill>
                    <a:prstClr val="black"/>
                  </a:solidFill>
                  <a:latin typeface="Kanit Light" pitchFamily="2" charset="-34"/>
                  <a:cs typeface="Kanit Light" pitchFamily="2" charset="-34"/>
                </a:rPr>
                <a:t>ใช้สัญลักษณ์ </a:t>
              </a:r>
              <a:r>
                <a:rPr lang="en-US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0 &gt;</a:t>
              </a:r>
              <a:r>
                <a:rPr lang="th-TH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r>
                <a:rPr lang="en-US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-2   </a:t>
              </a:r>
              <a:r>
                <a:rPr lang="th-TH" sz="2800" b="1" dirty="0" smtClean="0">
                  <a:solidFill>
                    <a:srgbClr val="7030A0"/>
                  </a:solidFill>
                  <a:latin typeface="Kanit Light" pitchFamily="2" charset="-34"/>
                  <a:cs typeface="Kanit Light" pitchFamily="2" charset="-34"/>
                </a:rPr>
                <a:t> </a:t>
              </a:r>
              <a:endParaRPr lang="th-TH" sz="2800" b="1" dirty="0">
                <a:solidFill>
                  <a:srgbClr val="7030A0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</p:grpSp>
      <p:pic>
        <p:nvPicPr>
          <p:cNvPr id="34820" name="Picture 4" descr="Related image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11833" r="17670" b="10872"/>
          <a:stretch/>
        </p:blipFill>
        <p:spPr bwMode="auto">
          <a:xfrm rot="16200000">
            <a:off x="738970" y="-743844"/>
            <a:ext cx="1666149" cy="31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495110" y="479129"/>
            <a:ext cx="2905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-2 </a:t>
            </a:r>
            <a:r>
              <a:rPr lang="th-TH" sz="4000" b="1" dirty="0" smtClean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และ </a:t>
            </a:r>
            <a:r>
              <a:rPr lang="en-US" sz="4000" b="1" dirty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0</a:t>
            </a:r>
            <a:r>
              <a:rPr lang="en-US" sz="4000" b="1" dirty="0" smtClean="0">
                <a:solidFill>
                  <a:prstClr val="black"/>
                </a:solidFill>
                <a:latin typeface="Kanit" pitchFamily="2" charset="-34"/>
                <a:cs typeface="Kanit" pitchFamily="2" charset="-34"/>
              </a:rPr>
              <a:t> </a:t>
            </a:r>
            <a:endParaRPr lang="th-TH" sz="4000" b="1" dirty="0">
              <a:solidFill>
                <a:prstClr val="black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1514310" y="2400308"/>
            <a:ext cx="905460" cy="47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Little_Star" pitchFamily="2" charset="0"/>
                <a:cs typeface="Little_Star" pitchFamily="2" charset="0"/>
              </a:rPr>
              <a:t>-5</a:t>
            </a:r>
            <a:endParaRPr lang="th-TH" dirty="0">
              <a:solidFill>
                <a:sysClr val="windowText" lastClr="000000"/>
              </a:solidFill>
              <a:latin typeface="Little_Star" pitchFamily="2" charset="0"/>
              <a:cs typeface="Little_Star" pitchFamily="2" charset="0"/>
            </a:endParaRPr>
          </a:p>
        </p:txBody>
      </p:sp>
      <p:sp>
        <p:nvSpPr>
          <p:cNvPr id="34" name="ชื่อเรื่อง 1"/>
          <p:cNvSpPr txBox="1">
            <a:spLocks/>
          </p:cNvSpPr>
          <p:nvPr/>
        </p:nvSpPr>
        <p:spPr>
          <a:xfrm>
            <a:off x="6727577" y="327626"/>
            <a:ext cx="3822854" cy="706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พิจารณาการ</a:t>
            </a:r>
            <a:r>
              <a:rPr lang="th-TH" sz="36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เปรียบเทียบ</a:t>
            </a:r>
          </a:p>
          <a:p>
            <a:r>
              <a:rPr lang="th-TH" sz="36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จำนวน</a:t>
            </a:r>
            <a:r>
              <a:rPr lang="th-TH" sz="36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เต็ม</a:t>
            </a:r>
            <a:r>
              <a:rPr lang="en-US" sz="36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2</a:t>
            </a:r>
            <a:r>
              <a:rPr lang="th-TH" sz="3600" dirty="0" smtClean="0">
                <a:solidFill>
                  <a:prstClr val="black"/>
                </a:solidFill>
                <a:latin typeface="Kanit Light" pitchFamily="2" charset="-34"/>
                <a:cs typeface="Kanit Light" pitchFamily="2" charset="-34"/>
              </a:rPr>
              <a:t>จำนวน</a:t>
            </a:r>
            <a:endParaRPr lang="th-TH" sz="3600" dirty="0">
              <a:solidFill>
                <a:prstClr val="black"/>
              </a:solidFill>
              <a:latin typeface="Kanit Light" pitchFamily="2" charset="-34"/>
              <a:cs typeface="Kanit Light" pitchFamily="2" charset="-34"/>
            </a:endParaRPr>
          </a:p>
        </p:txBody>
      </p:sp>
      <p:pic>
        <p:nvPicPr>
          <p:cNvPr id="35" name="Picture 8" descr="Related image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68" y="275031"/>
            <a:ext cx="753767" cy="6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58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18" grpId="0"/>
      <p:bldP spid="24" grpId="0" animBg="1"/>
      <p:bldP spid="25" grpId="0"/>
      <p:bldP spid="26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1272</Words>
  <Application>Microsoft Office PowerPoint</Application>
  <PresentationFormat>แบบจอกว้าง</PresentationFormat>
  <Paragraphs>365</Paragraphs>
  <Slides>25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25</vt:i4>
      </vt:variant>
    </vt:vector>
  </HeadingPairs>
  <TitlesOfParts>
    <vt:vector size="39" baseType="lpstr">
      <vt:lpstr>Angsana New</vt:lpstr>
      <vt:lpstr>Arial</vt:lpstr>
      <vt:lpstr>Calibri</vt:lpstr>
      <vt:lpstr>Calibri Light</vt:lpstr>
      <vt:lpstr>Cordia New</vt:lpstr>
      <vt:lpstr>Kanit</vt:lpstr>
      <vt:lpstr>Kanit Light</vt:lpstr>
      <vt:lpstr>Little_Star</vt:lpstr>
      <vt:lpstr>PSL ThaiCommonSP</vt:lpstr>
      <vt:lpstr>Times New Roman</vt:lpstr>
      <vt:lpstr>Wingdings 2</vt:lpstr>
      <vt:lpstr>ธีมของ Office</vt:lpstr>
      <vt:lpstr>1_ธีมของ Office</vt:lpstr>
      <vt:lpstr>2_ธีมของ Office</vt:lpstr>
      <vt:lpstr>การเปรียบเทียบจำนวนเต็ม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พิจารณาการเปรียบเทียบ จำนวนเต็ม2จำนวน</vt:lpstr>
      <vt:lpstr>งานนำเสนอ PowerPoint</vt:lpstr>
      <vt:lpstr>งานนำเสนอ PowerPoint</vt:lpstr>
      <vt:lpstr>พิจารณาการเปรียบเทียบจำนวนเต็ม2จำนวน</vt:lpstr>
      <vt:lpstr>พิจารณาการเปรียบเทียบ จำนวนเต็ม2จำนวน</vt:lpstr>
      <vt:lpstr>จงเรียงลำดับ  4 , -1 , 6 , -2 , -7 และ 0 จากน้อยไปมาก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Teacher-PC</dc:creator>
  <cp:lastModifiedBy>User</cp:lastModifiedBy>
  <cp:revision>180</cp:revision>
  <dcterms:created xsi:type="dcterms:W3CDTF">2017-10-22T14:16:18Z</dcterms:created>
  <dcterms:modified xsi:type="dcterms:W3CDTF">2023-07-04T12:19:02Z</dcterms:modified>
</cp:coreProperties>
</file>